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4" r:id="rId1"/>
  </p:sldMasterIdLst>
  <p:notesMasterIdLst>
    <p:notesMasterId r:id="rId20"/>
  </p:notesMasterIdLst>
  <p:sldIdLst>
    <p:sldId id="411" r:id="rId2"/>
    <p:sldId id="4321" r:id="rId3"/>
    <p:sldId id="4322" r:id="rId4"/>
    <p:sldId id="4342" r:id="rId5"/>
    <p:sldId id="4336" r:id="rId6"/>
    <p:sldId id="4337" r:id="rId7"/>
    <p:sldId id="4325" r:id="rId8"/>
    <p:sldId id="4335" r:id="rId9"/>
    <p:sldId id="4341" r:id="rId10"/>
    <p:sldId id="4326" r:id="rId11"/>
    <p:sldId id="4327" r:id="rId12"/>
    <p:sldId id="4339" r:id="rId13"/>
    <p:sldId id="4329" r:id="rId14"/>
    <p:sldId id="4328" r:id="rId15"/>
    <p:sldId id="4340" r:id="rId16"/>
    <p:sldId id="4338" r:id="rId17"/>
    <p:sldId id="4330" r:id="rId18"/>
    <p:sldId id="418" r:id="rId19"/>
  </p:sldIdLst>
  <p:sldSz cx="12188825" cy="6858000"/>
  <p:notesSz cx="6858000" cy="9144000"/>
  <p:embeddedFontLst>
    <p:embeddedFont>
      <p:font typeface="Arial Narrow" panose="020B0604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792" userDrawn="1">
          <p15:clr>
            <a:srgbClr val="A4A3A4"/>
          </p15:clr>
        </p15:guide>
        <p15:guide id="3" orient="horz" pos="3840">
          <p15:clr>
            <a:srgbClr val="A4A3A4"/>
          </p15:clr>
        </p15:guide>
        <p15:guide id="4" orient="horz" pos="1049">
          <p15:clr>
            <a:srgbClr val="A4A3A4"/>
          </p15:clr>
        </p15:guide>
        <p15:guide id="5" pos="3839">
          <p15:clr>
            <a:srgbClr val="A4A3A4"/>
          </p15:clr>
        </p15:guide>
        <p15:guide id="6" pos="384">
          <p15:clr>
            <a:srgbClr val="A4A3A4"/>
          </p15:clr>
        </p15:guide>
        <p15:guide id="7" pos="72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gpsjv/LeJqtv/EmiZSgUiwCeB4V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4F6BDE-A5ED-C02F-4145-096E5835ACC9}" name="Estelle Derouet" initials="ED" userId="S::ederouet@proofpoint.com::9bf0cbab-dd69-4d2c-ab2a-ed243e5e3d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stelle Derouet" initials="ED" lastIdx="3" clrIdx="0">
    <p:extLst>
      <p:ext uri="{19B8F6BF-5375-455C-9EA6-DF929625EA0E}">
        <p15:presenceInfo xmlns:p15="http://schemas.microsoft.com/office/powerpoint/2012/main" userId="S::ederouet@proofpoint.com::9bf0cbab-dd69-4d2c-ab2a-ed243e5e3d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8"/>
    <a:srgbClr val="F4F4F4"/>
    <a:srgbClr val="009ADA"/>
    <a:srgbClr val="DEE0E2"/>
    <a:srgbClr val="FFD9D9"/>
    <a:srgbClr val="F5D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25"/>
    <p:restoredTop sz="76298" autoAdjust="0"/>
  </p:normalViewPr>
  <p:slideViewPr>
    <p:cSldViewPr snapToGrid="0">
      <p:cViewPr varScale="1">
        <p:scale>
          <a:sx n="74" d="100"/>
          <a:sy n="74" d="100"/>
        </p:scale>
        <p:origin x="2096" y="168"/>
      </p:cViewPr>
      <p:guideLst>
        <p:guide orient="horz" pos="2160"/>
        <p:guide orient="horz" pos="792"/>
        <p:guide orient="horz" pos="3840"/>
        <p:guide orient="horz" pos="1049"/>
        <p:guide pos="3839"/>
        <p:guide pos="384"/>
        <p:guide pos="7295"/>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72"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1.fntdata"/><Relationship Id="rId76"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7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4">
                <a:lumMod val="50000"/>
              </a:schemeClr>
            </a:solidFill>
          </c:spPr>
          <c:dPt>
            <c:idx val="0"/>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1-D26C-4130-8FC1-167352505F2B}"/>
              </c:ext>
            </c:extLst>
          </c:dPt>
          <c:dPt>
            <c:idx val="1"/>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3-D26C-4130-8FC1-167352505F2B}"/>
              </c:ext>
            </c:extLst>
          </c:dPt>
          <c:dPt>
            <c:idx val="2"/>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5-D26C-4130-8FC1-167352505F2B}"/>
              </c:ext>
            </c:extLst>
          </c:dPt>
          <c:dPt>
            <c:idx val="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7-D26C-4130-8FC1-167352505F2B}"/>
              </c:ext>
            </c:extLst>
          </c:dPt>
          <c:dLbls>
            <c:dLbl>
              <c:idx val="0"/>
              <c:layout>
                <c:manualLayout>
                  <c:x val="0.15974666754994699"/>
                  <c:y val="-0.7638142997884938"/>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6C-4130-8FC1-167352505F2B}"/>
                </c:ext>
              </c:extLst>
            </c:dLbl>
            <c:dLbl>
              <c:idx val="1"/>
              <c:delete val="1"/>
              <c:extLst>
                <c:ext xmlns:c15="http://schemas.microsoft.com/office/drawing/2012/chart" uri="{CE6537A1-D6FC-4f65-9D91-7224C49458BB}"/>
                <c:ext xmlns:c16="http://schemas.microsoft.com/office/drawing/2014/chart" uri="{C3380CC4-5D6E-409C-BE32-E72D297353CC}">
                  <c16:uniqueId val="{00000003-D26C-4130-8FC1-167352505F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0%</c:formatCode>
                <c:ptCount val="4"/>
                <c:pt idx="0">
                  <c:v>0.95</c:v>
                </c:pt>
                <c:pt idx="1">
                  <c:v>0.05</c:v>
                </c:pt>
              </c:numCache>
            </c:numRef>
          </c:val>
          <c:extLst>
            <c:ext xmlns:c16="http://schemas.microsoft.com/office/drawing/2014/chart" uri="{C3380CC4-5D6E-409C-BE32-E72D297353CC}">
              <c16:uniqueId val="{00000008-D26C-4130-8FC1-167352505F2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4">
                <a:lumMod val="50000"/>
              </a:schemeClr>
            </a:solidFill>
          </c:spPr>
          <c:dPt>
            <c:idx val="0"/>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1-0AF1-4625-AC15-79C86586D0C2}"/>
              </c:ext>
            </c:extLst>
          </c:dPt>
          <c:dPt>
            <c:idx val="1"/>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3-0AF1-4625-AC15-79C86586D0C2}"/>
              </c:ext>
            </c:extLst>
          </c:dPt>
          <c:dPt>
            <c:idx val="2"/>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5-0AF1-4625-AC15-79C86586D0C2}"/>
              </c:ext>
            </c:extLst>
          </c:dPt>
          <c:dPt>
            <c:idx val="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7-0AF1-4625-AC15-79C86586D0C2}"/>
              </c:ext>
            </c:extLst>
          </c:dPt>
          <c:dLbls>
            <c:dLbl>
              <c:idx val="0"/>
              <c:layout>
                <c:manualLayout>
                  <c:x val="1.2930649978727135E-2"/>
                  <c:y val="-0.5988477851467014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F1-4625-AC15-79C86586D0C2}"/>
                </c:ext>
              </c:extLst>
            </c:dLbl>
            <c:dLbl>
              <c:idx val="1"/>
              <c:delete val="1"/>
              <c:extLst>
                <c:ext xmlns:c15="http://schemas.microsoft.com/office/drawing/2012/chart" uri="{CE6537A1-D6FC-4f65-9D91-7224C49458BB}"/>
                <c:ext xmlns:c16="http://schemas.microsoft.com/office/drawing/2014/chart" uri="{C3380CC4-5D6E-409C-BE32-E72D297353CC}">
                  <c16:uniqueId val="{00000003-0AF1-4625-AC15-79C86586D0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0%</c:formatCode>
                <c:ptCount val="4"/>
                <c:pt idx="0">
                  <c:v>0.67</c:v>
                </c:pt>
                <c:pt idx="1">
                  <c:v>0.33</c:v>
                </c:pt>
              </c:numCache>
            </c:numRef>
          </c:val>
          <c:extLst>
            <c:ext xmlns:c16="http://schemas.microsoft.com/office/drawing/2014/chart" uri="{C3380CC4-5D6E-409C-BE32-E72D297353CC}">
              <c16:uniqueId val="{00000008-0AF1-4625-AC15-79C86586D0C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381000"/>
            <a:ext cx="4572001"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81000" y="3124200"/>
            <a:ext cx="6096000" cy="53340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0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95275" algn="l" rtl="0">
              <a:lnSpc>
                <a:spcPct val="10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2pPr>
            <a:lvl3pPr marL="1371600" marR="0" lvl="2" indent="-292100"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3pPr>
            <a:lvl4pPr marL="1828800" marR="0" lvl="3" indent="-285750" algn="l" rtl="0">
              <a:lnSpc>
                <a:spcPct val="100000"/>
              </a:lnSpc>
              <a:spcBef>
                <a:spcPts val="6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79400" algn="l" rtl="0">
              <a:lnSpc>
                <a:spcPct val="100000"/>
              </a:lnSpc>
              <a:spcBef>
                <a:spcPts val="6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sldNum" idx="12"/>
          </p:nvPr>
        </p:nvSpPr>
        <p:spPr>
          <a:xfrm>
            <a:off x="5867400" y="8686800"/>
            <a:ext cx="609600" cy="22701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1"/>
                </a:solidFill>
                <a:latin typeface="Arial"/>
                <a:ea typeface="Arial"/>
                <a:cs typeface="Arial"/>
                <a:sym typeface="Arial"/>
              </a:rPr>
              <a:t>‹#›</a:t>
            </a:fld>
            <a:endParaRPr sz="1000" b="0" i="0" u="none" strike="noStrike" cap="none">
              <a:solidFill>
                <a:schemeClr val="dk1"/>
              </a:solidFill>
              <a:latin typeface="Arial"/>
              <a:ea typeface="Arial"/>
              <a:cs typeface="Arial"/>
              <a:sym typeface="Arial"/>
            </a:endParaRPr>
          </a:p>
        </p:txBody>
      </p:sp>
      <p:sp>
        <p:nvSpPr>
          <p:cNvPr id="6" name="Google Shape;6;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smtClean="0">
                <a:solidFill>
                  <a:schemeClr val="dk1"/>
                </a:solidFill>
                <a:latin typeface="Arial"/>
                <a:ea typeface="Arial"/>
                <a:cs typeface="Arial"/>
                <a:sym typeface="Arial"/>
              </a:rPr>
              <a:t>1</a:t>
            </a:fld>
            <a:endParaRPr lang="en-US"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981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b="1" dirty="0"/>
              <a:t>Some positives:</a:t>
            </a:r>
          </a:p>
          <a:p>
            <a:pPr>
              <a:buFont typeface="Arial" panose="020B0604020202020204" pitchFamily="34" charset="0"/>
              <a:buChar char="•"/>
            </a:pPr>
            <a:r>
              <a:rPr lang="en-US" b="1" dirty="0"/>
              <a:t> </a:t>
            </a:r>
            <a:r>
              <a:rPr lang="en-US" dirty="0"/>
              <a:t>Many board members see data protection as an area in need of bolstering, with 75% citing information protection and data governance as a top priority. </a:t>
            </a:r>
          </a:p>
          <a:p>
            <a:pPr>
              <a:buFont typeface="Arial" panose="020B0604020202020204" pitchFamily="34" charset="0"/>
              <a:buChar char="•"/>
            </a:pPr>
            <a:r>
              <a:rPr lang="en-US" dirty="0"/>
              <a:t>Further, a considerable majority of board members expect their cybersecurity budget to increase, while just 5% expect a decrease. Because most respondents feel their organizations have adequately invested in cybersecurity, this suggests board members know they cannot sit still.</a:t>
            </a:r>
          </a:p>
          <a:p>
            <a:pPr marL="228600" indent="0">
              <a:buFont typeface="Arial" panose="020B0604020202020204" pitchFamily="34" charset="0"/>
              <a:buNone/>
            </a:pPr>
            <a:r>
              <a:rPr lang="en-US" b="1" dirty="0"/>
              <a:t>Some negatives:</a:t>
            </a:r>
          </a:p>
          <a:p>
            <a:pPr>
              <a:buFont typeface="Arial" panose="020B0604020202020204" pitchFamily="34" charset="0"/>
              <a:buChar char="•"/>
            </a:pPr>
            <a:r>
              <a:rPr lang="en-US" b="0" dirty="0"/>
              <a:t>25% of boards are lacking at least one member with cybersecurity expertise and 23% do not believe cybersecurity is a top priority for their board.</a:t>
            </a:r>
            <a:endParaRPr lang="en-US" b="1" dirty="0"/>
          </a:p>
          <a:p>
            <a:pPr>
              <a:buFont typeface="Arial" panose="020B0604020202020204" pitchFamily="34" charset="0"/>
              <a:buChar char="•"/>
            </a:pPr>
            <a:endParaRPr lang="en-US" b="1"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7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76% of boards discuss cybersecurity at least once a month. But given the daily barrage of threats facing most organizations, it may not be enough.</a:t>
            </a:r>
          </a:p>
          <a:p>
            <a:pPr>
              <a:buFont typeface="Arial" panose="020B0604020202020204" pitchFamily="34" charset="0"/>
              <a:buChar char="•"/>
            </a:pPr>
            <a:r>
              <a:rPr lang="en-US" dirty="0"/>
              <a:t>Of greater concern is the 24% of boards failing to discuss this topic on a regular basis.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7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latin typeface="+mj-lt"/>
              </a:rPr>
              <a:t>Board members and CISOs do not always see things the same way:</a:t>
            </a:r>
          </a:p>
          <a:p>
            <a:pPr>
              <a:buFont typeface="Arial" panose="020B0604020202020204" pitchFamily="34" charset="0"/>
              <a:buChar char="•"/>
            </a:pPr>
            <a:r>
              <a:rPr lang="en-US" dirty="0">
                <a:latin typeface="+mj-lt"/>
              </a:rPr>
              <a:t>While over two-thirds of board members say they see eye-to-eye with their CISOs, just 51% of CISOs feel the same way.</a:t>
            </a:r>
          </a:p>
          <a:p>
            <a:pPr>
              <a:buFont typeface="Arial" panose="020B0604020202020204" pitchFamily="34" charset="0"/>
              <a:buChar char="•"/>
            </a:pPr>
            <a:r>
              <a:rPr lang="en-US" sz="1100" b="0" i="0" u="none" strike="noStrike" baseline="0" dirty="0">
                <a:solidFill>
                  <a:srgbClr val="5F6369"/>
                </a:solidFill>
                <a:latin typeface="+mj-lt"/>
              </a:rPr>
              <a:t>This could be related to the unique focus of each role. Often, CISOs report on statistics about security protection that are too technical or not focused on the business metrics that matter most to board members.</a:t>
            </a:r>
            <a:endParaRPr lang="en-US" dirty="0">
              <a:latin typeface="+mj-lt"/>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010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latin typeface="+mj-lt"/>
              </a:rPr>
              <a:t>While 90% of board members reported they have a CISO at their organization, it is surprising that 10% don’t, given the size of the organizations surveyed (5,000+ employees).</a:t>
            </a:r>
          </a:p>
          <a:p>
            <a:pPr>
              <a:buFont typeface="Arial" panose="020B0604020202020204" pitchFamily="34" charset="0"/>
              <a:buChar char="•"/>
            </a:pPr>
            <a:r>
              <a:rPr lang="en-US" sz="1100" b="0" i="0" u="none" strike="noStrike" baseline="0" dirty="0">
                <a:solidFill>
                  <a:srgbClr val="5F6369"/>
                </a:solidFill>
                <a:latin typeface="+mj-lt"/>
              </a:rPr>
              <a:t>Underpinning the disconnect between boards and CISOs could be the finding that only 67%</a:t>
            </a:r>
            <a:r>
              <a:rPr lang="en-US" sz="1100" b="1" i="0" u="none" strike="noStrike" baseline="0" dirty="0">
                <a:solidFill>
                  <a:srgbClr val="5F6369"/>
                </a:solidFill>
                <a:latin typeface="+mj-lt"/>
              </a:rPr>
              <a:t> </a:t>
            </a:r>
            <a:r>
              <a:rPr lang="en-US" sz="1100" b="0" i="0" u="none" strike="noStrike" baseline="0" dirty="0">
                <a:solidFill>
                  <a:srgbClr val="5F6369"/>
                </a:solidFill>
                <a:latin typeface="+mj-lt"/>
              </a:rPr>
              <a:t>of board members believe they understand cybersecurity matters well enough to have an informed discussion with their CISO.</a:t>
            </a:r>
          </a:p>
          <a:p>
            <a:pPr>
              <a:buFont typeface="Arial" panose="020B0604020202020204" pitchFamily="34" charset="0"/>
              <a:buChar char="•"/>
            </a:pPr>
            <a:r>
              <a:rPr lang="en-US" sz="1100" b="0" i="0" u="none" strike="noStrike" baseline="0" dirty="0">
                <a:solidFill>
                  <a:srgbClr val="5F6369"/>
                </a:solidFill>
                <a:latin typeface="+mj-lt"/>
              </a:rPr>
              <a:t>Board members value cybersecurity experience, technical expertise, and risk management as top skills in a CISO. These findings suggest a heavy focus on protection over resilience.</a:t>
            </a:r>
            <a:endParaRPr lang="en-US" dirty="0">
              <a:latin typeface="+mj-lt"/>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7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pPr marL="0" lvl="0" indent="0" algn="l"/>
            <a:r>
              <a:rPr lang="en-US" dirty="0"/>
              <a:t>As cyber attacks become increasingly sophisticated and hit organizations of all sizes, the board-CISO relationship has never been more important. To protect people and data and ensure continued organizational success, CISOs must communicate effectively with their boards, put threats in perspective, foster collaboration and drive accountability.</a:t>
            </a:r>
          </a:p>
          <a:p>
            <a:pPr marL="0" lvl="0" indent="0" algn="l"/>
            <a:endParaRPr lang="en-US" dirty="0"/>
          </a:p>
          <a:p>
            <a:pPr marL="0" lvl="0" indent="0" algn="l"/>
            <a:r>
              <a:rPr lang="en-US" dirty="0"/>
              <a:t>At the same time, board members need to work to understand how cybersecurity vulnerabilities can affect their company's business goals, reputation and bottom line.</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en-US" sz="1100" dirty="0"/>
              <a:t>Working with Cybersecurity at MIT Sloan research consortium, we surveyed 600 board members across 12 countries for insight into </a:t>
            </a:r>
            <a:r>
              <a:rPr lang="en-GB" sz="1100" dirty="0"/>
              <a:t>cyber threats and the risks boards of directors face every day, whether they’re prepared to combat those threats and how closely they’re aligned with their CISOs.</a:t>
            </a:r>
          </a:p>
          <a:p>
            <a:pPr marL="0" lvl="0" indent="0">
              <a:buFont typeface="Arial" panose="020B0604020202020204" pitchFamily="34" charset="0"/>
              <a:buNone/>
            </a:pPr>
            <a:endParaRPr lang="en-GB" sz="1100" dirty="0"/>
          </a:p>
          <a:p>
            <a:pPr marL="0" lvl="0" indent="0">
              <a:buFont typeface="Arial" panose="020B0604020202020204" pitchFamily="34" charset="0"/>
              <a:buNone/>
            </a:pPr>
            <a:r>
              <a:rPr lang="en-GB" sz="1100" dirty="0"/>
              <a:t>Use these slide as a reference and a starting point for discussions with your own board about how to better align and improve your cybersecurity posture.</a:t>
            </a:r>
            <a:endParaRPr lang="en-US" dirty="0"/>
          </a:p>
          <a:p>
            <a:pPr marL="228600" indent="0">
              <a:buFont typeface="Arial" panose="020B0604020202020204" pitchFamily="34" charset="0"/>
              <a:buNone/>
            </a:pPr>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7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7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Just under two-thirds of board members believe their organization is at risk of a cyber attack in next 12 months. This figure drops to 23% for those who believe the risk is very likely.</a:t>
            </a:r>
          </a:p>
          <a:p>
            <a:pPr>
              <a:buFont typeface="Arial" panose="020B0604020202020204" pitchFamily="34" charset="0"/>
              <a:buChar char="•"/>
            </a:pPr>
            <a:r>
              <a:rPr lang="en-US" dirty="0"/>
              <a:t>Both figures suggest boards are at least somewhat aware of the risk posed by today’s cyber criminals.</a:t>
            </a:r>
          </a:p>
          <a:p>
            <a:pPr>
              <a:buFont typeface="Arial" panose="020B0604020202020204" pitchFamily="34" charset="0"/>
              <a:buChar char="•"/>
            </a:pPr>
            <a:r>
              <a:rPr lang="en-US" dirty="0"/>
              <a:t>CISOs feel even less likely at 48%, with only 14% rating the risk as very likely.</a:t>
            </a:r>
          </a:p>
          <a:p>
            <a:pPr>
              <a:buFont typeface="Arial" panose="020B0604020202020204" pitchFamily="34" charset="0"/>
              <a:buChar char="•"/>
            </a:pPr>
            <a:r>
              <a:rPr lang="en-US" dirty="0"/>
              <a:t>This demonstrates a worrying disconnect between boards and CISOs when it comes to cyber risk and could pose a barrier in the united front essential for a successful cybersecurity defense.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104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There is cause for optimism: board members and CISOs mostly agree on top concerns.</a:t>
            </a:r>
          </a:p>
          <a:p>
            <a:pPr>
              <a:buFont typeface="Arial" panose="020B0604020202020204" pitchFamily="34" charset="0"/>
              <a:buChar char="•"/>
            </a:pPr>
            <a:r>
              <a:rPr lang="en-US" dirty="0"/>
              <a:t>Both ranked email/BEC and cloud account compromise as top concerns. CISOs also ranked insider threats as their No. 1 concern, while board members listed ransomware in their top 3.</a:t>
            </a:r>
          </a:p>
          <a:p>
            <a:pPr>
              <a:buFont typeface="Arial" panose="020B0604020202020204" pitchFamily="34" charset="0"/>
              <a:buChar char="•"/>
            </a:pPr>
            <a:r>
              <a:rPr lang="en-US" dirty="0"/>
              <a:t>Most of these threats involve email. Board members and CISOs are rightfully worried about them; email is the No. 1 threat vector for all forms of cyber attack.</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463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Board members and CISOs are aligned, with nearly half believing their organizations are unprepared for a cyber attack.</a:t>
            </a:r>
          </a:p>
          <a:p>
            <a:pPr>
              <a:buFont typeface="Arial" panose="020B0604020202020204" pitchFamily="34" charset="0"/>
              <a:buChar char="•"/>
            </a:pPr>
            <a:r>
              <a:rPr lang="en-US" dirty="0"/>
              <a:t>While this alignment between boards and CISOs is positive news, it is troubling that half of the world’s organizations are unprepared for a cyber attack.</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7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sz="1050" dirty="0"/>
              <a:t>Boards and CISOs differ on what they consider the top concerns of a cyber attack:</a:t>
            </a:r>
          </a:p>
          <a:p>
            <a:pPr marL="400050" lvl="0" indent="-171450">
              <a:buFont typeface="Arial" panose="020B0604020202020204" pitchFamily="34" charset="0"/>
              <a:buChar char="•"/>
            </a:pPr>
            <a:r>
              <a:rPr lang="en-US" sz="1100" dirty="0"/>
              <a:t>Boards ranked internal data becoming public, reputational damage, and loss in revenue as top concerns. This may reflect their focus on their broader oversight and fiduciary responsibilities.</a:t>
            </a:r>
          </a:p>
          <a:p>
            <a:pPr marL="400050" lvl="0" indent="-171450">
              <a:buFont typeface="Arial" panose="020B0604020202020204" pitchFamily="34" charset="0"/>
              <a:buChar char="•"/>
            </a:pPr>
            <a:r>
              <a:rPr lang="en-US" sz="1100" dirty="0"/>
              <a:t>CISOs ranked significant downtime, disruption to operations, and impact on business valuations as top concerns. This may reflect the fact that operational downtime hits revenue streams and customers in direct and immediate ways.</a:t>
            </a:r>
          </a:p>
          <a:p>
            <a:pPr>
              <a:buFont typeface="Arial" panose="020B0604020202020204" pitchFamily="34" charset="0"/>
              <a:buChar char="•"/>
            </a:pPr>
            <a:endParaRPr lang="en-US" sz="1100"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6107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Board members do recognize their organizations’ biggest risk factor: human error.</a:t>
            </a:r>
          </a:p>
          <a:p>
            <a:pPr>
              <a:buFont typeface="Arial" panose="020B0604020202020204" pitchFamily="34" charset="0"/>
              <a:buChar char="•"/>
            </a:pPr>
            <a:r>
              <a:rPr lang="en-US" dirty="0"/>
              <a:t>Two-thirds believe human error is their biggest cyber vulnerability, even though 76% believe employees understand their role in protecting their organization against cyber threats.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7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15913"/>
            <a:ext cx="4532313" cy="2549525"/>
          </a:xfrm>
        </p:spPr>
      </p:sp>
      <p:sp>
        <p:nvSpPr>
          <p:cNvPr id="3" name="Notes Placeholder 2"/>
          <p:cNvSpPr>
            <a:spLocks noGrp="1"/>
          </p:cNvSpPr>
          <p:nvPr>
            <p:ph type="body" idx="1"/>
          </p:nvPr>
        </p:nvSpPr>
        <p:spPr/>
        <p:txBody>
          <a:bodyPr/>
          <a:lstStyle/>
          <a:p>
            <a:pPr marL="228600" indent="0" algn="l">
              <a:buFont typeface="Arial" panose="020B0604020202020204" pitchFamily="34" charset="0"/>
              <a:buNone/>
            </a:pPr>
            <a:r>
              <a:rPr lang="en-GB" sz="1100" b="0" i="0" u="none" strike="noStrike" baseline="0" dirty="0">
                <a:solidFill>
                  <a:srgbClr val="5F6369"/>
                </a:solidFill>
                <a:latin typeface="+mj-lt"/>
              </a:rPr>
              <a:t>The World Economic Forum reports that 95%</a:t>
            </a:r>
            <a:r>
              <a:rPr lang="en-GB" sz="1100" b="1" i="0" u="none" strike="noStrike" baseline="0" dirty="0">
                <a:solidFill>
                  <a:srgbClr val="5F6369"/>
                </a:solidFill>
                <a:latin typeface="+mj-lt"/>
              </a:rPr>
              <a:t> </a:t>
            </a:r>
            <a:r>
              <a:rPr lang="en-GB" sz="1100" b="0" i="0" u="none" strike="noStrike" baseline="0" dirty="0">
                <a:solidFill>
                  <a:srgbClr val="5F6369"/>
                </a:solidFill>
                <a:latin typeface="+mj-lt"/>
              </a:rPr>
              <a:t>of cybersecurity issues are traced to human error, yet only two-thirds of board members consider their employees their biggest cyber vulnerability.</a:t>
            </a:r>
          </a:p>
          <a:p>
            <a:pPr lvl="0" algn="l">
              <a:buFont typeface="Arial" panose="020B0604020202020204" pitchFamily="34" charset="0"/>
              <a:buChar char="•"/>
            </a:pPr>
            <a:r>
              <a:rPr lang="en-GB" sz="1150" b="0" i="0" u="none" strike="noStrike" baseline="0" dirty="0">
                <a:solidFill>
                  <a:srgbClr val="5F6369"/>
                </a:solidFill>
                <a:latin typeface="+mj-lt"/>
              </a:rPr>
              <a:t>Given the WEF 95% statistic, this number should be much higher than 67%.</a:t>
            </a:r>
            <a:endParaRPr lang="en-US" sz="1150" dirty="0">
              <a:latin typeface="+mj-lt"/>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2021  Proofpoint. All rights reserved | Proofpoint, Inc. - Confidential and Proprietary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70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ark Title Slide">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1" y="3439888"/>
            <a:ext cx="12188825" cy="2583543"/>
          </a:xfrm>
          <a:prstGeom prst="rect">
            <a:avLst/>
          </a:prstGeom>
          <a:solidFill>
            <a:schemeClr val="tx1">
              <a:alpha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799" dirty="0"/>
          </a:p>
        </p:txBody>
      </p:sp>
      <p:sp>
        <p:nvSpPr>
          <p:cNvPr id="2" name="Title 1"/>
          <p:cNvSpPr>
            <a:spLocks noGrp="1"/>
          </p:cNvSpPr>
          <p:nvPr>
            <p:ph type="ctrTitle"/>
          </p:nvPr>
        </p:nvSpPr>
        <p:spPr>
          <a:xfrm>
            <a:off x="4978242" y="3657600"/>
            <a:ext cx="6517072" cy="1428750"/>
          </a:xfrm>
        </p:spPr>
        <p:txBody>
          <a:bodyPr anchor="b"/>
          <a:lstStyle>
            <a:lvl1pPr algn="l">
              <a:defRPr sz="3599" spc="-100" baseline="0">
                <a:solidFill>
                  <a:schemeClr val="accent1">
                    <a:lumMod val="60000"/>
                    <a:lumOff val="40000"/>
                  </a:schemeClr>
                </a:solidFill>
              </a:defRPr>
            </a:lvl1pPr>
          </a:lstStyle>
          <a:p>
            <a:r>
              <a:rPr lang="en-US" dirty="0"/>
              <a:t>Click to edit Master title style</a:t>
            </a:r>
            <a:endParaRPr dirty="0"/>
          </a:p>
        </p:txBody>
      </p:sp>
      <p:sp>
        <p:nvSpPr>
          <p:cNvPr id="3" name="Subtitle 2"/>
          <p:cNvSpPr>
            <a:spLocks noGrp="1"/>
          </p:cNvSpPr>
          <p:nvPr>
            <p:ph type="subTitle" idx="1"/>
          </p:nvPr>
        </p:nvSpPr>
        <p:spPr>
          <a:xfrm>
            <a:off x="4978242" y="5086350"/>
            <a:ext cx="6517072" cy="702564"/>
          </a:xfrm>
        </p:spPr>
        <p:txBody>
          <a:bodyPr anchor="t">
            <a:noAutofit/>
          </a:bodyPr>
          <a:lstStyle>
            <a:lvl1pPr marL="0" indent="0" algn="l">
              <a:spcBef>
                <a:spcPts val="600"/>
              </a:spcBef>
              <a:buNone/>
              <a:defRPr sz="1799">
                <a:solidFill>
                  <a:schemeClr val="bg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Master subtitle style</a:t>
            </a:r>
            <a:endParaRPr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443" y="4078550"/>
            <a:ext cx="4064158" cy="1399964"/>
          </a:xfrm>
          <a:prstGeom prst="rect">
            <a:avLst/>
          </a:prstGeom>
        </p:spPr>
      </p:pic>
      <p:sp>
        <p:nvSpPr>
          <p:cNvPr id="14" name="Rectangle 13"/>
          <p:cNvSpPr/>
          <p:nvPr userDrawn="1"/>
        </p:nvSpPr>
        <p:spPr>
          <a:xfrm>
            <a:off x="4673600" y="3657600"/>
            <a:ext cx="73152" cy="2131314"/>
          </a:xfrm>
          <a:prstGeom prst="rect">
            <a:avLst/>
          </a:prstGeom>
          <a:solidFill>
            <a:schemeClr val="accent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799" dirty="0"/>
          </a:p>
        </p:txBody>
      </p:sp>
    </p:spTree>
    <p:extLst>
      <p:ext uri="{BB962C8B-B14F-4D97-AF65-F5344CB8AC3E}">
        <p14:creationId xmlns:p14="http://schemas.microsoft.com/office/powerpoint/2010/main" val="126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9" y="1351777"/>
            <a:ext cx="3520440" cy="458321"/>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822458"/>
            <a:ext cx="3520440"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4334193" y="1351772"/>
            <a:ext cx="3520440"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4334193" y="1822458"/>
            <a:ext cx="3520440"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822458"/>
            <a:ext cx="3520440"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1" name="Slide Number Placeholder 4">
            <a:extLst>
              <a:ext uri="{FF2B5EF4-FFF2-40B4-BE49-F238E27FC236}">
                <a16:creationId xmlns:a16="http://schemas.microsoft.com/office/drawing/2014/main" id="{752AE1DE-AF31-4744-AD4B-897429F4499E}"/>
              </a:ext>
            </a:extLst>
          </p:cNvPr>
          <p:cNvSpPr>
            <a:spLocks noGrp="1"/>
          </p:cNvSpPr>
          <p:nvPr>
            <p:ph type="sldNum" sz="quarter" idx="13"/>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336482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9" y="1351777"/>
            <a:ext cx="2651760" cy="458321"/>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822458"/>
            <a:ext cx="2651760"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3382169" y="1351772"/>
            <a:ext cx="2651760"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3382169" y="1822458"/>
            <a:ext cx="2651760"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8927628" y="1351772"/>
            <a:ext cx="2651760"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7A7915CE-911B-4424-B495-0D5D2DB69671}"/>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244821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7"/>
            <a:ext cx="5424485" cy="458321"/>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822458"/>
            <a:ext cx="2651760"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6" name="Content Placeholder 5"/>
          <p:cNvSpPr>
            <a:spLocks noGrp="1"/>
          </p:cNvSpPr>
          <p:nvPr>
            <p:ph sz="quarter" idx="4" hasCustomPrompt="1"/>
          </p:nvPr>
        </p:nvSpPr>
        <p:spPr>
          <a:xfrm>
            <a:off x="3382169" y="1822458"/>
            <a:ext cx="2651760"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5424485"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822458"/>
            <a:ext cx="2651760"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8927628" y="1822458"/>
            <a:ext cx="2651760"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3198A9D9-01A2-4D05-A11D-AA384D8074A7}"/>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1394725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7"/>
            <a:ext cx="5413248" cy="458321"/>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762463"/>
            <a:ext cx="5413248"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233149"/>
            <a:ext cx="5413248" cy="1673352"/>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1" name="Text Placeholder 4">
            <a:extLst>
              <a:ext uri="{FF2B5EF4-FFF2-40B4-BE49-F238E27FC236}">
                <a16:creationId xmlns:a16="http://schemas.microsoft.com/office/drawing/2014/main" id="{95B97ECA-0E09-4B88-BFA4-F7FB954F9CC5}"/>
              </a:ext>
            </a:extLst>
          </p:cNvPr>
          <p:cNvSpPr>
            <a:spLocks noGrp="1"/>
          </p:cNvSpPr>
          <p:nvPr>
            <p:ph type="body" sz="quarter" idx="13" hasCustomPrompt="1"/>
          </p:nvPr>
        </p:nvSpPr>
        <p:spPr>
          <a:xfrm>
            <a:off x="6166140" y="3762463"/>
            <a:ext cx="5413248"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4233149"/>
            <a:ext cx="5413248" cy="1673352"/>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6786329B-6613-43D2-8D5E-786A79E7FB77}"/>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056572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7"/>
            <a:ext cx="5413248" cy="458321"/>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8" y="1822458"/>
            <a:ext cx="5413248" cy="1673352"/>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6140" y="1351772"/>
            <a:ext cx="5413248"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6166140" y="1822458"/>
            <a:ext cx="5413248" cy="1673352"/>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762463"/>
            <a:ext cx="5413248" cy="214403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2" name="Content Placeholder 5">
            <a:extLst>
              <a:ext uri="{FF2B5EF4-FFF2-40B4-BE49-F238E27FC236}">
                <a16:creationId xmlns:a16="http://schemas.microsoft.com/office/drawing/2014/main" id="{8AC7D4AE-4371-4C80-A3CA-ECDA4C300EE1}"/>
              </a:ext>
            </a:extLst>
          </p:cNvPr>
          <p:cNvSpPr>
            <a:spLocks noGrp="1"/>
          </p:cNvSpPr>
          <p:nvPr>
            <p:ph sz="quarter" idx="14" hasCustomPrompt="1"/>
          </p:nvPr>
        </p:nvSpPr>
        <p:spPr>
          <a:xfrm>
            <a:off x="6166140" y="3762463"/>
            <a:ext cx="5413248" cy="214403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94547468-3E1D-4F20-B1EA-B58AA02E502A}"/>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608692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8" y="1351774"/>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4334192" y="1351774"/>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8058948" y="1351774"/>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3" name="Text Placeholder 2"/>
          <p:cNvSpPr>
            <a:spLocks noGrp="1"/>
          </p:cNvSpPr>
          <p:nvPr>
            <p:ph type="body" idx="1" hasCustomPrompt="1"/>
          </p:nvPr>
        </p:nvSpPr>
        <p:spPr>
          <a:xfrm>
            <a:off x="609439" y="1351775"/>
            <a:ext cx="3520440" cy="548928"/>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983071"/>
            <a:ext cx="352044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4334193" y="1983071"/>
            <a:ext cx="352044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71"/>
            <a:ext cx="352044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13" name="Slide Number Placeholder 4">
            <a:extLst>
              <a:ext uri="{FF2B5EF4-FFF2-40B4-BE49-F238E27FC236}">
                <a16:creationId xmlns:a16="http://schemas.microsoft.com/office/drawing/2014/main" id="{DE23BAA0-0955-4A70-9F4D-CD44EA1FD834}"/>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8" y="3621754"/>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4334192" y="3621754"/>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8058948" y="3621754"/>
            <a:ext cx="3520440"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9" y="3621755"/>
            <a:ext cx="3520440" cy="548928"/>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9" y="4253051"/>
            <a:ext cx="352044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51"/>
            <a:ext cx="352044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51"/>
            <a:ext cx="352044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Tree>
    <p:extLst>
      <p:ext uri="{BB962C8B-B14F-4D97-AF65-F5344CB8AC3E}">
        <p14:creationId xmlns:p14="http://schemas.microsoft.com/office/powerpoint/2010/main" val="218524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ight outlin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8" y="1351774"/>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3382167" y="1351774"/>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6154896" y="1351774"/>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6" name="Rectangle 15">
            <a:extLst>
              <a:ext uri="{FF2B5EF4-FFF2-40B4-BE49-F238E27FC236}">
                <a16:creationId xmlns:a16="http://schemas.microsoft.com/office/drawing/2014/main" id="{88B23B83-10AF-4C04-87A1-603EC5D3FD61}"/>
              </a:ext>
            </a:extLst>
          </p:cNvPr>
          <p:cNvSpPr/>
          <p:nvPr userDrawn="1"/>
        </p:nvSpPr>
        <p:spPr>
          <a:xfrm>
            <a:off x="8927625" y="1351774"/>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3" name="Text Placeholder 2"/>
          <p:cNvSpPr>
            <a:spLocks noGrp="1"/>
          </p:cNvSpPr>
          <p:nvPr>
            <p:ph type="body" idx="1" hasCustomPrompt="1"/>
          </p:nvPr>
        </p:nvSpPr>
        <p:spPr>
          <a:xfrm>
            <a:off x="609439" y="1351775"/>
            <a:ext cx="2651760" cy="548928"/>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983071"/>
            <a:ext cx="265176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Click to edit text</a:t>
            </a:r>
          </a:p>
        </p:txBody>
      </p:sp>
      <p:sp>
        <p:nvSpPr>
          <p:cNvPr id="5" name="Text Placeholder 4"/>
          <p:cNvSpPr>
            <a:spLocks noGrp="1"/>
          </p:cNvSpPr>
          <p:nvPr>
            <p:ph type="body" sz="quarter" idx="3" hasCustomPrompt="1"/>
          </p:nvPr>
        </p:nvSpPr>
        <p:spPr>
          <a:xfrm>
            <a:off x="3382169" y="1351772"/>
            <a:ext cx="2651760" cy="559586"/>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3382169" y="1983071"/>
            <a:ext cx="265176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71"/>
            <a:ext cx="265176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71"/>
            <a:ext cx="265176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13" name="Slide Number Placeholder 4">
            <a:extLst>
              <a:ext uri="{FF2B5EF4-FFF2-40B4-BE49-F238E27FC236}">
                <a16:creationId xmlns:a16="http://schemas.microsoft.com/office/drawing/2014/main" id="{DE23BAA0-0955-4A70-9F4D-CD44EA1FD834}"/>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8" y="3621754"/>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3382167" y="3621754"/>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6154896" y="3621754"/>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20" name="Rectangle 19">
            <a:extLst>
              <a:ext uri="{FF2B5EF4-FFF2-40B4-BE49-F238E27FC236}">
                <a16:creationId xmlns:a16="http://schemas.microsoft.com/office/drawing/2014/main" id="{EAFC0F1F-1CC2-45BB-B3A6-D5B5793D1FB6}"/>
              </a:ext>
            </a:extLst>
          </p:cNvPr>
          <p:cNvSpPr/>
          <p:nvPr userDrawn="1"/>
        </p:nvSpPr>
        <p:spPr>
          <a:xfrm>
            <a:off x="8927625" y="3621754"/>
            <a:ext cx="2651759" cy="2143903"/>
          </a:xfrm>
          <a:prstGeom prst="rect">
            <a:avLst/>
          </a:prstGeom>
          <a:no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9" y="3621755"/>
            <a:ext cx="2651760" cy="548928"/>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9" y="4253051"/>
            <a:ext cx="265176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9" y="3621752"/>
            <a:ext cx="2651760" cy="559586"/>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9" y="4253051"/>
            <a:ext cx="265176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51"/>
            <a:ext cx="265176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51"/>
            <a:ext cx="2651760" cy="1445931"/>
          </a:xfrm>
          <a:prstGeom prst="rect">
            <a:avLst/>
          </a:prstGeom>
        </p:spPr>
        <p:txBody>
          <a:bodyPr lIns="182880" rIns="182880">
            <a:noAutofit/>
          </a:bodyPr>
          <a:lstStyle>
            <a:lvl1pPr marL="0" indent="0" algn="ctr">
              <a:buNone/>
              <a:defRPr sz="1799">
                <a:solidFill>
                  <a:schemeClr val="tx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Tree>
    <p:extLst>
      <p:ext uri="{BB962C8B-B14F-4D97-AF65-F5344CB8AC3E}">
        <p14:creationId xmlns:p14="http://schemas.microsoft.com/office/powerpoint/2010/main" val="1228523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Filled Subtitle with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9"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2000258"/>
            <a:ext cx="10969936" cy="3951288"/>
          </a:xfrm>
          <a:prstGeom prst="rect">
            <a:avLst/>
          </a:prstGeom>
        </p:spPr>
        <p:txBody>
          <a:bodyPr lIns="182880" rIns="182880">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dirty="0"/>
              <a:t>Click to edit Master title style</a:t>
            </a:r>
          </a:p>
        </p:txBody>
      </p:sp>
      <p:sp>
        <p:nvSpPr>
          <p:cNvPr id="8" name="Slide Number Placeholder 4">
            <a:extLst>
              <a:ext uri="{FF2B5EF4-FFF2-40B4-BE49-F238E27FC236}">
                <a16:creationId xmlns:a16="http://schemas.microsoft.com/office/drawing/2014/main" id="{FCCCA494-A58F-48F3-9636-12C08E81F819}"/>
              </a:ext>
            </a:extLst>
          </p:cNvPr>
          <p:cNvSpPr>
            <a:spLocks noGrp="1"/>
          </p:cNvSpPr>
          <p:nvPr>
            <p:ph type="sldNum" sz="quarter" idx="13"/>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3061074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Filled Subtitle &amp; Two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9"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2000258"/>
            <a:ext cx="5372262" cy="3951288"/>
          </a:xfrm>
          <a:prstGeom prst="rect">
            <a:avLst/>
          </a:prstGeom>
        </p:spPr>
        <p:txBody>
          <a:bodyPr lIns="182880" rIns="182880">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p:nvPr>
        </p:nvSpPr>
        <p:spPr>
          <a:xfrm>
            <a:off x="609447" y="0"/>
            <a:ext cx="10969936" cy="1216152"/>
          </a:xfrm>
        </p:spPr>
        <p:txBody>
          <a:bodyPr/>
          <a:lstStyle>
            <a:lvl1pPr>
              <a:defRPr/>
            </a:lvl1pPr>
          </a:lstStyle>
          <a:p>
            <a:r>
              <a:rPr lang="en-US" dirty="0"/>
              <a:t>Click to edit Master title style</a:t>
            </a:r>
          </a:p>
        </p:txBody>
      </p:sp>
      <p:sp>
        <p:nvSpPr>
          <p:cNvPr id="6" name="Content Placeholder 3">
            <a:extLst>
              <a:ext uri="{FF2B5EF4-FFF2-40B4-BE49-F238E27FC236}">
                <a16:creationId xmlns:a16="http://schemas.microsoft.com/office/drawing/2014/main" id="{DE37005F-0620-46BC-9998-F98736E64E48}"/>
              </a:ext>
            </a:extLst>
          </p:cNvPr>
          <p:cNvSpPr>
            <a:spLocks noGrp="1"/>
          </p:cNvSpPr>
          <p:nvPr>
            <p:ph sz="half" idx="13" hasCustomPrompt="1"/>
          </p:nvPr>
        </p:nvSpPr>
        <p:spPr>
          <a:xfrm>
            <a:off x="6207112" y="2000258"/>
            <a:ext cx="5372262" cy="3951288"/>
          </a:xfrm>
          <a:prstGeom prst="rect">
            <a:avLst/>
          </a:prstGeom>
        </p:spPr>
        <p:txBody>
          <a:bodyPr lIns="182880" rIns="182880">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8" name="Slide Number Placeholder 4">
            <a:extLst>
              <a:ext uri="{FF2B5EF4-FFF2-40B4-BE49-F238E27FC236}">
                <a16:creationId xmlns:a16="http://schemas.microsoft.com/office/drawing/2014/main" id="{3FA4D93C-8B05-43C6-B42D-8DAE252D19D3}"/>
              </a:ext>
            </a:extLst>
          </p:cNvPr>
          <p:cNvSpPr>
            <a:spLocks noGrp="1"/>
          </p:cNvSpPr>
          <p:nvPr>
            <p:ph type="sldNum" sz="quarter" idx="14"/>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121874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4125746"/>
          </a:xfrm>
          <a:prstGeom prst="rect">
            <a:avLst/>
          </a:prstGeom>
          <a:ln>
            <a:solidFill>
              <a:schemeClr val="accent1"/>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4125746"/>
          </a:xfrm>
          <a:prstGeom prst="rect">
            <a:avLst/>
          </a:prstGeom>
          <a:ln>
            <a:solidFill>
              <a:schemeClr val="accent2"/>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11" name="Slide Number Placeholder 4">
            <a:extLst>
              <a:ext uri="{FF2B5EF4-FFF2-40B4-BE49-F238E27FC236}">
                <a16:creationId xmlns:a16="http://schemas.microsoft.com/office/drawing/2014/main" id="{5FF674D4-0F1C-4E19-B13A-1734D5458795}"/>
              </a:ext>
            </a:extLst>
          </p:cNvPr>
          <p:cNvSpPr>
            <a:spLocks noGrp="1"/>
          </p:cNvSpPr>
          <p:nvPr>
            <p:ph type="sldNum" sz="quarter" idx="13"/>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371531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lue Transition">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1F82DB-19F6-4DEA-8040-AB4A579D56A4}"/>
              </a:ext>
            </a:extLst>
          </p:cNvPr>
          <p:cNvSpPr/>
          <p:nvPr userDrawn="1"/>
        </p:nvSpPr>
        <p:spPr>
          <a:xfrm>
            <a:off x="-1586" y="0"/>
            <a:ext cx="12188952" cy="6858000"/>
          </a:xfrm>
          <a:prstGeom prst="rect">
            <a:avLst/>
          </a:prstGeom>
          <a:gradFill flip="none" rotWithShape="1">
            <a:gsLst>
              <a:gs pos="0">
                <a:schemeClr val="bg2">
                  <a:lumMod val="50000"/>
                </a:schemeClr>
              </a:gs>
              <a:gs pos="50000">
                <a:schemeClr val="bg2">
                  <a:lumMod val="50000"/>
                  <a:alpha val="75000"/>
                </a:schemeClr>
              </a:gs>
              <a:gs pos="100000">
                <a:schemeClr val="bg2">
                  <a:lumMod val="50000"/>
                  <a:alpha val="9000"/>
                </a:scheme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2" name="Title 1"/>
          <p:cNvSpPr>
            <a:spLocks noGrp="1"/>
          </p:cNvSpPr>
          <p:nvPr>
            <p:ph type="ctrTitle" hasCustomPrompt="1"/>
          </p:nvPr>
        </p:nvSpPr>
        <p:spPr>
          <a:xfrm>
            <a:off x="609441" y="257177"/>
            <a:ext cx="7949343" cy="4060825"/>
          </a:xfrm>
        </p:spPr>
        <p:txBody>
          <a:bodyPr anchor="b"/>
          <a:lstStyle>
            <a:lvl1pPr>
              <a:defRPr sz="4999" spc="-100" baseline="0"/>
            </a:lvl1pPr>
          </a:lstStyle>
          <a:p>
            <a:r>
              <a:rPr lang="en-US" dirty="0"/>
              <a:t>Click to edit transition title</a:t>
            </a:r>
            <a:endParaRPr dirty="0"/>
          </a:p>
        </p:txBody>
      </p:sp>
      <p:sp>
        <p:nvSpPr>
          <p:cNvPr id="3" name="Subtitle 2"/>
          <p:cNvSpPr>
            <a:spLocks noGrp="1"/>
          </p:cNvSpPr>
          <p:nvPr>
            <p:ph type="subTitle" idx="1"/>
          </p:nvPr>
        </p:nvSpPr>
        <p:spPr>
          <a:xfrm>
            <a:off x="609441" y="4419600"/>
            <a:ext cx="7949343" cy="1188720"/>
          </a:xfrm>
        </p:spPr>
        <p:txBody>
          <a:bodyPr>
            <a:noAutofit/>
          </a:bodyPr>
          <a:lstStyle>
            <a:lvl1pPr marL="0" indent="0" algn="l">
              <a:spcBef>
                <a:spcPts val="600"/>
              </a:spcBef>
              <a:buNone/>
              <a:defRPr sz="21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subtitle</a:t>
            </a:r>
            <a:endParaRPr dirty="0"/>
          </a:p>
        </p:txBody>
      </p:sp>
    </p:spTree>
    <p:extLst>
      <p:ext uri="{BB962C8B-B14F-4D97-AF65-F5344CB8AC3E}">
        <p14:creationId xmlns:p14="http://schemas.microsoft.com/office/powerpoint/2010/main" val="1418274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Filled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9" y="1351775"/>
            <a:ext cx="10969936" cy="548928"/>
          </a:xfrm>
          <a:prstGeom prst="rect">
            <a:avLst/>
          </a:prstGeom>
          <a:solidFill>
            <a:schemeClr val="accent1"/>
          </a:solidFill>
          <a:ln>
            <a:solidFill>
              <a:schemeClr val="accent1"/>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900705"/>
            <a:ext cx="10969936" cy="1748959"/>
          </a:xfrm>
          <a:prstGeom prst="rect">
            <a:avLst/>
          </a:prstGeom>
          <a:ln>
            <a:solidFill>
              <a:schemeClr val="accent1"/>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09439" y="3824198"/>
            <a:ext cx="10969936" cy="559586"/>
          </a:xfrm>
          <a:prstGeom prst="rect">
            <a:avLst/>
          </a:prstGeom>
          <a:solidFill>
            <a:schemeClr val="accent2"/>
          </a:solidFill>
          <a:ln>
            <a:solidFill>
              <a:schemeClr val="accent2"/>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609439" y="4373131"/>
            <a:ext cx="10969936" cy="1748959"/>
          </a:xfrm>
          <a:prstGeom prst="rect">
            <a:avLst/>
          </a:prstGeom>
          <a:ln>
            <a:solidFill>
              <a:schemeClr val="accent2"/>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a:t>Two column slide</a:t>
            </a:r>
            <a:endParaRPr lang="en-US" dirty="0"/>
          </a:p>
        </p:txBody>
      </p:sp>
      <p:sp>
        <p:nvSpPr>
          <p:cNvPr id="8" name="Slide Number Placeholder 4">
            <a:extLst>
              <a:ext uri="{FF2B5EF4-FFF2-40B4-BE49-F238E27FC236}">
                <a16:creationId xmlns:a16="http://schemas.microsoft.com/office/drawing/2014/main" id="{08248862-868E-4777-B41C-3C1259EA1677}"/>
              </a:ext>
            </a:extLst>
          </p:cNvPr>
          <p:cNvSpPr>
            <a:spLocks noGrp="1"/>
          </p:cNvSpPr>
          <p:nvPr>
            <p:ph type="sldNum" sz="quarter" idx="13"/>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92421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9" y="1351775"/>
            <a:ext cx="3520440" cy="548640"/>
          </a:xfrm>
          <a:prstGeom prst="rect">
            <a:avLst/>
          </a:prstGeom>
          <a:solidFill>
            <a:schemeClr val="accent1"/>
          </a:solidFill>
          <a:ln>
            <a:solidFill>
              <a:schemeClr val="accent1"/>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900412"/>
            <a:ext cx="3520440" cy="4114800"/>
          </a:xfrm>
          <a:prstGeom prst="rect">
            <a:avLst/>
          </a:prstGeom>
          <a:ln>
            <a:solidFill>
              <a:schemeClr val="accent1"/>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4334193" y="1351772"/>
            <a:ext cx="3520440" cy="548640"/>
          </a:xfrm>
          <a:prstGeom prst="rect">
            <a:avLst/>
          </a:prstGeom>
          <a:solidFill>
            <a:schemeClr val="accent2"/>
          </a:solidFill>
          <a:ln>
            <a:solidFill>
              <a:schemeClr val="accent2"/>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4334193" y="1900412"/>
            <a:ext cx="3520440" cy="4114800"/>
          </a:xfrm>
          <a:prstGeom prst="rect">
            <a:avLst/>
          </a:prstGeom>
          <a:ln>
            <a:solidFill>
              <a:schemeClr val="accent2"/>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Three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43" y="1351772"/>
            <a:ext cx="3520440" cy="548640"/>
          </a:xfrm>
          <a:prstGeom prst="rect">
            <a:avLst/>
          </a:prstGeom>
          <a:solidFill>
            <a:schemeClr val="accent3"/>
          </a:solidFill>
          <a:ln>
            <a:solidFill>
              <a:schemeClr val="accent3"/>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43" y="1900412"/>
            <a:ext cx="3520440" cy="4114800"/>
          </a:xfrm>
          <a:prstGeom prst="rect">
            <a:avLst/>
          </a:prstGeom>
          <a:ln>
            <a:solidFill>
              <a:schemeClr val="accent3"/>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1" name="Slide Number Placeholder 4">
            <a:extLst>
              <a:ext uri="{FF2B5EF4-FFF2-40B4-BE49-F238E27FC236}">
                <a16:creationId xmlns:a16="http://schemas.microsoft.com/office/drawing/2014/main" id="{B01A7512-2398-4922-9A96-81EDEC96B8F8}"/>
              </a:ext>
            </a:extLst>
          </p:cNvPr>
          <p:cNvSpPr>
            <a:spLocks noGrp="1"/>
          </p:cNvSpPr>
          <p:nvPr>
            <p:ph type="sldNum" sz="quarter" idx="13"/>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3345032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Filled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9" y="1351772"/>
            <a:ext cx="2651760" cy="548640"/>
          </a:xfrm>
          <a:prstGeom prst="rect">
            <a:avLst/>
          </a:prstGeom>
          <a:solidFill>
            <a:schemeClr val="accent1"/>
          </a:solidFill>
          <a:ln>
            <a:solidFill>
              <a:schemeClr val="accent1"/>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900412"/>
            <a:ext cx="2651760" cy="4051134"/>
          </a:xfrm>
          <a:prstGeom prst="rect">
            <a:avLst/>
          </a:prstGeom>
          <a:ln>
            <a:solidFill>
              <a:schemeClr val="accent1"/>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3382169" y="1351772"/>
            <a:ext cx="2651760" cy="548640"/>
          </a:xfrm>
          <a:prstGeom prst="rect">
            <a:avLst/>
          </a:prstGeom>
          <a:solidFill>
            <a:schemeClr val="accent2"/>
          </a:solidFill>
          <a:ln>
            <a:solidFill>
              <a:schemeClr val="accent2"/>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3382169" y="1900412"/>
            <a:ext cx="2651760" cy="4051134"/>
          </a:xfrm>
          <a:prstGeom prst="rect">
            <a:avLst/>
          </a:prstGeom>
          <a:ln>
            <a:solidFill>
              <a:schemeClr val="accent2"/>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48640"/>
          </a:xfrm>
          <a:prstGeom prst="rect">
            <a:avLst/>
          </a:prstGeom>
          <a:solidFill>
            <a:schemeClr val="accent3"/>
          </a:solidFill>
          <a:ln>
            <a:solidFill>
              <a:schemeClr val="accent3"/>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00412"/>
            <a:ext cx="2651760" cy="4051134"/>
          </a:xfrm>
          <a:prstGeom prst="rect">
            <a:avLst/>
          </a:prstGeom>
          <a:ln>
            <a:solidFill>
              <a:schemeClr val="accent3"/>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48640"/>
          </a:xfrm>
          <a:prstGeom prst="rect">
            <a:avLst/>
          </a:prstGeom>
          <a:solidFill>
            <a:schemeClr val="accent5"/>
          </a:solidFill>
          <a:ln>
            <a:solidFill>
              <a:schemeClr val="accent5"/>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00412"/>
            <a:ext cx="2651760" cy="4051134"/>
          </a:xfrm>
          <a:prstGeom prst="rect">
            <a:avLst/>
          </a:prstGeom>
          <a:ln>
            <a:solidFill>
              <a:schemeClr val="accent5"/>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DE23BAA0-0955-4A70-9F4D-CD44EA1FD834}"/>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4070087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Filled Subtitles &amp; Four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7" y="1351772"/>
            <a:ext cx="5424485" cy="548640"/>
          </a:xfrm>
          <a:prstGeom prst="rect">
            <a:avLst/>
          </a:prstGeom>
          <a:solidFill>
            <a:schemeClr val="accent1"/>
          </a:solidFill>
          <a:ln>
            <a:solidFill>
              <a:schemeClr val="accent1"/>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2000258"/>
            <a:ext cx="2651760" cy="3951288"/>
          </a:xfrm>
          <a:prstGeom prst="rect">
            <a:avLst/>
          </a:prstGeom>
        </p:spPr>
        <p:txBody>
          <a:bodyPr lIns="182880" rIns="182880">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6" name="Content Placeholder 5"/>
          <p:cNvSpPr>
            <a:spLocks noGrp="1"/>
          </p:cNvSpPr>
          <p:nvPr>
            <p:ph sz="quarter" idx="4" hasCustomPrompt="1"/>
          </p:nvPr>
        </p:nvSpPr>
        <p:spPr>
          <a:xfrm>
            <a:off x="3382169" y="2000258"/>
            <a:ext cx="2651760" cy="3951288"/>
          </a:xfrm>
          <a:prstGeom prst="rect">
            <a:avLst/>
          </a:prstGeom>
        </p:spPr>
        <p:txBody>
          <a:bodyPr l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5424485" cy="548640"/>
          </a:xfrm>
          <a:prstGeom prst="rect">
            <a:avLst/>
          </a:prstGeom>
          <a:solidFill>
            <a:schemeClr val="accent2"/>
          </a:solidFill>
          <a:ln>
            <a:solidFill>
              <a:schemeClr val="accent2"/>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2000258"/>
            <a:ext cx="2651760" cy="3951288"/>
          </a:xfrm>
          <a:prstGeom prst="rect">
            <a:avLst/>
          </a:prstGeom>
        </p:spPr>
        <p:txBody>
          <a:bodyPr l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2000258"/>
            <a:ext cx="2651760" cy="3951288"/>
          </a:xfrm>
          <a:prstGeom prst="rect">
            <a:avLst/>
          </a:prstGeom>
        </p:spPr>
        <p:txBody>
          <a:bodyPr l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96A54EDB-7C63-4DB7-BC46-0F8D7304CC76}"/>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3468394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filled columns matri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5"/>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8" y="1900412"/>
            <a:ext cx="5413248" cy="1749448"/>
          </a:xfrm>
          <a:prstGeom prst="rect">
            <a:avLst/>
          </a:prstGeom>
          <a:ln>
            <a:solidFill>
              <a:schemeClr val="accent1"/>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6166140" y="1900412"/>
            <a:ext cx="5413248" cy="1749448"/>
          </a:xfrm>
          <a:prstGeom prst="rect">
            <a:avLst/>
          </a:prstGeom>
          <a:ln>
            <a:solidFill>
              <a:schemeClr val="accent2"/>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8" y="3824198"/>
            <a:ext cx="5413248" cy="548640"/>
          </a:xfrm>
          <a:prstGeom prst="rect">
            <a:avLst/>
          </a:prstGeom>
          <a:solidFill>
            <a:schemeClr val="accent3"/>
          </a:solidFill>
          <a:ln>
            <a:solidFill>
              <a:schemeClr val="accent3"/>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4372838"/>
            <a:ext cx="5413248" cy="1749448"/>
          </a:xfrm>
          <a:prstGeom prst="rect">
            <a:avLst/>
          </a:prstGeom>
          <a:ln>
            <a:solidFill>
              <a:schemeClr val="accent3"/>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6166140" y="3824198"/>
            <a:ext cx="5413248" cy="548640"/>
          </a:xfrm>
          <a:prstGeom prst="rect">
            <a:avLst/>
          </a:prstGeom>
          <a:solidFill>
            <a:schemeClr val="accent5"/>
          </a:solidFill>
          <a:ln>
            <a:solidFill>
              <a:schemeClr val="accent5"/>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4372838"/>
            <a:ext cx="5413248" cy="1749448"/>
          </a:xfrm>
          <a:prstGeom prst="rect">
            <a:avLst/>
          </a:prstGeom>
          <a:ln>
            <a:solidFill>
              <a:schemeClr val="accent5"/>
            </a:solid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C1FC0D2C-07A3-4ADE-884B-34E73C47882A}"/>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1950471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Filled Subtitles &amp; Four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8" y="1351772"/>
            <a:ext cx="5413248" cy="548640"/>
          </a:xfrm>
          <a:prstGeom prst="rect">
            <a:avLst/>
          </a:prstGeom>
          <a:solidFill>
            <a:schemeClr val="accent1"/>
          </a:solidFill>
          <a:ln>
            <a:solidFill>
              <a:schemeClr val="accent1"/>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8" y="1911358"/>
            <a:ext cx="5413248" cy="1738502"/>
          </a:xfrm>
          <a:prstGeom prst="rect">
            <a:avLst/>
          </a:prstGeom>
          <a:ln>
            <a:no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6140" y="1351772"/>
            <a:ext cx="5413248" cy="548640"/>
          </a:xfrm>
          <a:prstGeom prst="rect">
            <a:avLst/>
          </a:prstGeom>
          <a:solidFill>
            <a:schemeClr val="accent2"/>
          </a:solidFill>
          <a:ln>
            <a:solidFill>
              <a:schemeClr val="accent2"/>
            </a:solidFill>
          </a:ln>
        </p:spPr>
        <p:txBody>
          <a:bodyPr lIns="182880" rIns="182880" anchor="ctr">
            <a:normAutofit/>
          </a:bodyPr>
          <a:lstStyle>
            <a:lvl1pPr marL="0" indent="0">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6166140" y="1911358"/>
            <a:ext cx="5413248" cy="1738502"/>
          </a:xfrm>
          <a:prstGeom prst="rect">
            <a:avLst/>
          </a:prstGeom>
          <a:ln>
            <a:noFill/>
          </a:ln>
        </p:spPr>
        <p:txBody>
          <a:bodyPr lIns="182880" t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8" y="3824198"/>
            <a:ext cx="5413248" cy="2298088"/>
          </a:xfrm>
          <a:prstGeom prst="rect">
            <a:avLst/>
          </a:prstGeom>
        </p:spPr>
        <p:txBody>
          <a:bodyPr l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6166140" y="3824198"/>
            <a:ext cx="5413248" cy="2298088"/>
          </a:xfrm>
          <a:prstGeom prst="rect">
            <a:avLst/>
          </a:prstGeom>
        </p:spPr>
        <p:txBody>
          <a:bodyPr lIns="182880" rIns="182880">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4" name="Slide Number Placeholder 4">
            <a:extLst>
              <a:ext uri="{FF2B5EF4-FFF2-40B4-BE49-F238E27FC236}">
                <a16:creationId xmlns:a16="http://schemas.microsoft.com/office/drawing/2014/main" id="{754C8CB5-4235-4D62-B944-83B9C5FDCA9C}"/>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301693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8" y="1351774"/>
            <a:ext cx="3520440"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4334192" y="1351774"/>
            <a:ext cx="3520440"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8058948" y="1351774"/>
            <a:ext cx="3520440"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3" name="Text Placeholder 2"/>
          <p:cNvSpPr>
            <a:spLocks noGrp="1"/>
          </p:cNvSpPr>
          <p:nvPr>
            <p:ph type="body" idx="1" hasCustomPrompt="1"/>
          </p:nvPr>
        </p:nvSpPr>
        <p:spPr>
          <a:xfrm>
            <a:off x="609439" y="1351775"/>
            <a:ext cx="3520440" cy="548928"/>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983071"/>
            <a:ext cx="352044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Click to edit text</a:t>
            </a:r>
          </a:p>
        </p:txBody>
      </p:sp>
      <p:sp>
        <p:nvSpPr>
          <p:cNvPr id="5" name="Text Placeholder 4"/>
          <p:cNvSpPr>
            <a:spLocks noGrp="1"/>
          </p:cNvSpPr>
          <p:nvPr>
            <p:ph type="body" sz="quarter" idx="3" hasCustomPrompt="1"/>
          </p:nvPr>
        </p:nvSpPr>
        <p:spPr>
          <a:xfrm>
            <a:off x="4334193" y="1351772"/>
            <a:ext cx="3520440" cy="559586"/>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4334193" y="1983071"/>
            <a:ext cx="352044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8058952" y="1351772"/>
            <a:ext cx="3520440" cy="559586"/>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8058952" y="1983071"/>
            <a:ext cx="352044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13" name="Slide Number Placeholder 4">
            <a:extLst>
              <a:ext uri="{FF2B5EF4-FFF2-40B4-BE49-F238E27FC236}">
                <a16:creationId xmlns:a16="http://schemas.microsoft.com/office/drawing/2014/main" id="{DE23BAA0-0955-4A70-9F4D-CD44EA1FD834}"/>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8" y="3621754"/>
            <a:ext cx="3520440"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4334192" y="3621754"/>
            <a:ext cx="3520440"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8058948" y="3621754"/>
            <a:ext cx="3520440" cy="2143903"/>
          </a:xfrm>
          <a:prstGeom prst="rect">
            <a:avLst/>
          </a:prstGeom>
          <a:solidFill>
            <a:schemeClr val="accent6">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9" y="3621755"/>
            <a:ext cx="3520440" cy="548928"/>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9" y="4253051"/>
            <a:ext cx="352044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4334193" y="3621752"/>
            <a:ext cx="3520440" cy="559586"/>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4334193" y="4253051"/>
            <a:ext cx="352044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8058952" y="3621752"/>
            <a:ext cx="3520440" cy="559586"/>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8058952" y="4253051"/>
            <a:ext cx="352044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Tree>
    <p:extLst>
      <p:ext uri="{BB962C8B-B14F-4D97-AF65-F5344CB8AC3E}">
        <p14:creationId xmlns:p14="http://schemas.microsoft.com/office/powerpoint/2010/main" val="2231580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ght filled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61B9D-D86C-4A71-AA6B-153CB40F3791}"/>
              </a:ext>
            </a:extLst>
          </p:cNvPr>
          <p:cNvSpPr/>
          <p:nvPr userDrawn="1"/>
        </p:nvSpPr>
        <p:spPr>
          <a:xfrm>
            <a:off x="609438" y="1351774"/>
            <a:ext cx="2651759" cy="2143903"/>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4" name="Rectangle 13">
            <a:extLst>
              <a:ext uri="{FF2B5EF4-FFF2-40B4-BE49-F238E27FC236}">
                <a16:creationId xmlns:a16="http://schemas.microsoft.com/office/drawing/2014/main" id="{7F0A04BE-B918-4A8E-926C-03094B6A6E51}"/>
              </a:ext>
            </a:extLst>
          </p:cNvPr>
          <p:cNvSpPr/>
          <p:nvPr userDrawn="1"/>
        </p:nvSpPr>
        <p:spPr>
          <a:xfrm>
            <a:off x="3382167" y="1351774"/>
            <a:ext cx="2651759" cy="2143903"/>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5" name="Rectangle 14">
            <a:extLst>
              <a:ext uri="{FF2B5EF4-FFF2-40B4-BE49-F238E27FC236}">
                <a16:creationId xmlns:a16="http://schemas.microsoft.com/office/drawing/2014/main" id="{77A860B5-478A-4386-B127-D801247E8062}"/>
              </a:ext>
            </a:extLst>
          </p:cNvPr>
          <p:cNvSpPr/>
          <p:nvPr userDrawn="1"/>
        </p:nvSpPr>
        <p:spPr>
          <a:xfrm>
            <a:off x="6154896" y="1351774"/>
            <a:ext cx="2651759" cy="2143903"/>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6" name="Rectangle 15">
            <a:extLst>
              <a:ext uri="{FF2B5EF4-FFF2-40B4-BE49-F238E27FC236}">
                <a16:creationId xmlns:a16="http://schemas.microsoft.com/office/drawing/2014/main" id="{88B23B83-10AF-4C04-87A1-603EC5D3FD61}"/>
              </a:ext>
            </a:extLst>
          </p:cNvPr>
          <p:cNvSpPr/>
          <p:nvPr userDrawn="1"/>
        </p:nvSpPr>
        <p:spPr>
          <a:xfrm>
            <a:off x="8927625" y="1351774"/>
            <a:ext cx="2651759" cy="2143903"/>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3" name="Text Placeholder 2"/>
          <p:cNvSpPr>
            <a:spLocks noGrp="1"/>
          </p:cNvSpPr>
          <p:nvPr>
            <p:ph type="body" idx="1" hasCustomPrompt="1"/>
          </p:nvPr>
        </p:nvSpPr>
        <p:spPr>
          <a:xfrm>
            <a:off x="609439" y="1351775"/>
            <a:ext cx="2651760" cy="548928"/>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983071"/>
            <a:ext cx="265176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Click to edit text</a:t>
            </a:r>
          </a:p>
        </p:txBody>
      </p:sp>
      <p:sp>
        <p:nvSpPr>
          <p:cNvPr id="5" name="Text Placeholder 4"/>
          <p:cNvSpPr>
            <a:spLocks noGrp="1"/>
          </p:cNvSpPr>
          <p:nvPr>
            <p:ph type="body" sz="quarter" idx="3" hasCustomPrompt="1"/>
          </p:nvPr>
        </p:nvSpPr>
        <p:spPr>
          <a:xfrm>
            <a:off x="3382169" y="1351772"/>
            <a:ext cx="2651760" cy="559586"/>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3382169" y="1983071"/>
            <a:ext cx="265176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154898" y="1351772"/>
            <a:ext cx="2651760" cy="559586"/>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154898" y="1983071"/>
            <a:ext cx="265176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11" name="Text Placeholder 4">
            <a:extLst>
              <a:ext uri="{FF2B5EF4-FFF2-40B4-BE49-F238E27FC236}">
                <a16:creationId xmlns:a16="http://schemas.microsoft.com/office/drawing/2014/main" id="{E584B521-8264-4DCB-BE1C-01CA39487ECB}"/>
              </a:ext>
            </a:extLst>
          </p:cNvPr>
          <p:cNvSpPr>
            <a:spLocks noGrp="1"/>
          </p:cNvSpPr>
          <p:nvPr>
            <p:ph type="body" sz="quarter" idx="13" hasCustomPrompt="1"/>
          </p:nvPr>
        </p:nvSpPr>
        <p:spPr>
          <a:xfrm>
            <a:off x="8927628" y="1351772"/>
            <a:ext cx="2651760" cy="559586"/>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12" name="Content Placeholder 5">
            <a:extLst>
              <a:ext uri="{FF2B5EF4-FFF2-40B4-BE49-F238E27FC236}">
                <a16:creationId xmlns:a16="http://schemas.microsoft.com/office/drawing/2014/main" id="{3E237972-4F92-4F4A-A833-618DADE256FF}"/>
              </a:ext>
            </a:extLst>
          </p:cNvPr>
          <p:cNvSpPr>
            <a:spLocks noGrp="1"/>
          </p:cNvSpPr>
          <p:nvPr>
            <p:ph sz="quarter" idx="14" hasCustomPrompt="1"/>
          </p:nvPr>
        </p:nvSpPr>
        <p:spPr>
          <a:xfrm>
            <a:off x="8927628" y="1983071"/>
            <a:ext cx="265176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13" name="Slide Number Placeholder 4">
            <a:extLst>
              <a:ext uri="{FF2B5EF4-FFF2-40B4-BE49-F238E27FC236}">
                <a16:creationId xmlns:a16="http://schemas.microsoft.com/office/drawing/2014/main" id="{DE23BAA0-0955-4A70-9F4D-CD44EA1FD834}"/>
              </a:ext>
            </a:extLst>
          </p:cNvPr>
          <p:cNvSpPr>
            <a:spLocks noGrp="1"/>
          </p:cNvSpPr>
          <p:nvPr>
            <p:ph type="sldNum" sz="quarter" idx="15"/>
          </p:nvPr>
        </p:nvSpPr>
        <p:spPr>
          <a:xfrm>
            <a:off x="11274664" y="6405412"/>
            <a:ext cx="304721" cy="219456"/>
          </a:xfrm>
        </p:spPr>
        <p:txBody>
          <a:bodyPr/>
          <a:lstStyle/>
          <a:p>
            <a:fld id="{00DE720E-C72B-42F0-AD69-52D60E3C605E}" type="slidenum">
              <a:rPr/>
              <a:t>‹#›</a:t>
            </a:fld>
            <a:endParaRPr/>
          </a:p>
        </p:txBody>
      </p:sp>
      <p:sp>
        <p:nvSpPr>
          <p:cNvPr id="17" name="Rectangle 16">
            <a:extLst>
              <a:ext uri="{FF2B5EF4-FFF2-40B4-BE49-F238E27FC236}">
                <a16:creationId xmlns:a16="http://schemas.microsoft.com/office/drawing/2014/main" id="{4A159A6C-6998-4DDE-B0F9-F934FF12BBA6}"/>
              </a:ext>
            </a:extLst>
          </p:cNvPr>
          <p:cNvSpPr/>
          <p:nvPr userDrawn="1"/>
        </p:nvSpPr>
        <p:spPr>
          <a:xfrm>
            <a:off x="609438" y="3621754"/>
            <a:ext cx="2651759" cy="2143903"/>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8" name="Rectangle 17">
            <a:extLst>
              <a:ext uri="{FF2B5EF4-FFF2-40B4-BE49-F238E27FC236}">
                <a16:creationId xmlns:a16="http://schemas.microsoft.com/office/drawing/2014/main" id="{15AF39B5-D5FB-48B2-9BE3-BD480F1A7295}"/>
              </a:ext>
            </a:extLst>
          </p:cNvPr>
          <p:cNvSpPr/>
          <p:nvPr userDrawn="1"/>
        </p:nvSpPr>
        <p:spPr>
          <a:xfrm>
            <a:off x="3382167" y="3621754"/>
            <a:ext cx="2651759" cy="2143903"/>
          </a:xfrm>
          <a:prstGeom prst="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19" name="Rectangle 18">
            <a:extLst>
              <a:ext uri="{FF2B5EF4-FFF2-40B4-BE49-F238E27FC236}">
                <a16:creationId xmlns:a16="http://schemas.microsoft.com/office/drawing/2014/main" id="{84976756-FD81-4353-B3AA-874DE6706E9D}"/>
              </a:ext>
            </a:extLst>
          </p:cNvPr>
          <p:cNvSpPr/>
          <p:nvPr userDrawn="1"/>
        </p:nvSpPr>
        <p:spPr>
          <a:xfrm>
            <a:off x="6154896" y="3621754"/>
            <a:ext cx="2651759" cy="2143903"/>
          </a:xfrm>
          <a:prstGeom prst="rect">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20" name="Rectangle 19">
            <a:extLst>
              <a:ext uri="{FF2B5EF4-FFF2-40B4-BE49-F238E27FC236}">
                <a16:creationId xmlns:a16="http://schemas.microsoft.com/office/drawing/2014/main" id="{EAFC0F1F-1CC2-45BB-B3A6-D5B5793D1FB6}"/>
              </a:ext>
            </a:extLst>
          </p:cNvPr>
          <p:cNvSpPr/>
          <p:nvPr userDrawn="1"/>
        </p:nvSpPr>
        <p:spPr>
          <a:xfrm>
            <a:off x="8927625" y="3621754"/>
            <a:ext cx="2651759" cy="2143903"/>
          </a:xfrm>
          <a:prstGeom prst="rect">
            <a:avLst/>
          </a:prstGeom>
          <a:solidFill>
            <a:schemeClr val="accent5">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799" dirty="0"/>
          </a:p>
        </p:txBody>
      </p:sp>
      <p:sp>
        <p:nvSpPr>
          <p:cNvPr id="21" name="Text Placeholder 2">
            <a:extLst>
              <a:ext uri="{FF2B5EF4-FFF2-40B4-BE49-F238E27FC236}">
                <a16:creationId xmlns:a16="http://schemas.microsoft.com/office/drawing/2014/main" id="{75408FE2-845C-4072-8D7D-55FFBEA4F92F}"/>
              </a:ext>
            </a:extLst>
          </p:cNvPr>
          <p:cNvSpPr>
            <a:spLocks noGrp="1"/>
          </p:cNvSpPr>
          <p:nvPr>
            <p:ph type="body" idx="16" hasCustomPrompt="1"/>
          </p:nvPr>
        </p:nvSpPr>
        <p:spPr>
          <a:xfrm>
            <a:off x="609439" y="3621755"/>
            <a:ext cx="2651760" cy="548928"/>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2" name="Content Placeholder 3">
            <a:extLst>
              <a:ext uri="{FF2B5EF4-FFF2-40B4-BE49-F238E27FC236}">
                <a16:creationId xmlns:a16="http://schemas.microsoft.com/office/drawing/2014/main" id="{A1428EBE-EFFF-43FA-B5F7-2A0E5C808A63}"/>
              </a:ext>
            </a:extLst>
          </p:cNvPr>
          <p:cNvSpPr>
            <a:spLocks noGrp="1"/>
          </p:cNvSpPr>
          <p:nvPr>
            <p:ph sz="half" idx="17" hasCustomPrompt="1"/>
          </p:nvPr>
        </p:nvSpPr>
        <p:spPr>
          <a:xfrm>
            <a:off x="609439" y="4253051"/>
            <a:ext cx="265176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Click to edit text</a:t>
            </a:r>
          </a:p>
        </p:txBody>
      </p:sp>
      <p:sp>
        <p:nvSpPr>
          <p:cNvPr id="23" name="Text Placeholder 4">
            <a:extLst>
              <a:ext uri="{FF2B5EF4-FFF2-40B4-BE49-F238E27FC236}">
                <a16:creationId xmlns:a16="http://schemas.microsoft.com/office/drawing/2014/main" id="{F878094F-9716-4A14-B225-8CC4B19CF5AA}"/>
              </a:ext>
            </a:extLst>
          </p:cNvPr>
          <p:cNvSpPr>
            <a:spLocks noGrp="1"/>
          </p:cNvSpPr>
          <p:nvPr>
            <p:ph type="body" sz="quarter" idx="18" hasCustomPrompt="1"/>
          </p:nvPr>
        </p:nvSpPr>
        <p:spPr>
          <a:xfrm>
            <a:off x="3382169" y="3621752"/>
            <a:ext cx="2651760" cy="559586"/>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4" name="Content Placeholder 5">
            <a:extLst>
              <a:ext uri="{FF2B5EF4-FFF2-40B4-BE49-F238E27FC236}">
                <a16:creationId xmlns:a16="http://schemas.microsoft.com/office/drawing/2014/main" id="{446107A2-AE88-4CBE-9F0E-82F9CBF1A83E}"/>
              </a:ext>
            </a:extLst>
          </p:cNvPr>
          <p:cNvSpPr>
            <a:spLocks noGrp="1"/>
          </p:cNvSpPr>
          <p:nvPr>
            <p:ph sz="quarter" idx="19" hasCustomPrompt="1"/>
          </p:nvPr>
        </p:nvSpPr>
        <p:spPr>
          <a:xfrm>
            <a:off x="3382169" y="4253051"/>
            <a:ext cx="265176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25" name="Text Placeholder 4">
            <a:extLst>
              <a:ext uri="{FF2B5EF4-FFF2-40B4-BE49-F238E27FC236}">
                <a16:creationId xmlns:a16="http://schemas.microsoft.com/office/drawing/2014/main" id="{08F13BF8-79EC-44AF-8995-853817E615D4}"/>
              </a:ext>
            </a:extLst>
          </p:cNvPr>
          <p:cNvSpPr>
            <a:spLocks noGrp="1"/>
          </p:cNvSpPr>
          <p:nvPr>
            <p:ph type="body" sz="quarter" idx="20" hasCustomPrompt="1"/>
          </p:nvPr>
        </p:nvSpPr>
        <p:spPr>
          <a:xfrm>
            <a:off x="6154898" y="3621752"/>
            <a:ext cx="2651760" cy="559586"/>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6" name="Content Placeholder 5">
            <a:extLst>
              <a:ext uri="{FF2B5EF4-FFF2-40B4-BE49-F238E27FC236}">
                <a16:creationId xmlns:a16="http://schemas.microsoft.com/office/drawing/2014/main" id="{5B29E39C-B1AF-4352-8BBB-8F2FCB1AEEBC}"/>
              </a:ext>
            </a:extLst>
          </p:cNvPr>
          <p:cNvSpPr>
            <a:spLocks noGrp="1"/>
          </p:cNvSpPr>
          <p:nvPr>
            <p:ph sz="quarter" idx="21" hasCustomPrompt="1"/>
          </p:nvPr>
        </p:nvSpPr>
        <p:spPr>
          <a:xfrm>
            <a:off x="6154898" y="4253051"/>
            <a:ext cx="265176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
        <p:nvSpPr>
          <p:cNvPr id="27" name="Text Placeholder 4">
            <a:extLst>
              <a:ext uri="{FF2B5EF4-FFF2-40B4-BE49-F238E27FC236}">
                <a16:creationId xmlns:a16="http://schemas.microsoft.com/office/drawing/2014/main" id="{1C5C767A-900E-46EB-B84F-B6350929745C}"/>
              </a:ext>
            </a:extLst>
          </p:cNvPr>
          <p:cNvSpPr>
            <a:spLocks noGrp="1"/>
          </p:cNvSpPr>
          <p:nvPr>
            <p:ph type="body" sz="quarter" idx="22" hasCustomPrompt="1"/>
          </p:nvPr>
        </p:nvSpPr>
        <p:spPr>
          <a:xfrm>
            <a:off x="8927628" y="3621752"/>
            <a:ext cx="2651760" cy="559586"/>
          </a:xfrm>
          <a:prstGeom prst="rect">
            <a:avLst/>
          </a:prstGeom>
          <a:noFill/>
        </p:spPr>
        <p:txBody>
          <a:bodyPr lIns="182880" rIns="182880" anchor="b">
            <a:normAutofit/>
          </a:bodyPr>
          <a:lstStyle>
            <a:lvl1pPr marL="0" indent="0" algn="ctr">
              <a:buNone/>
              <a:defRPr sz="1999" b="1">
                <a:solidFill>
                  <a:schemeClr val="bg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28" name="Content Placeholder 5">
            <a:extLst>
              <a:ext uri="{FF2B5EF4-FFF2-40B4-BE49-F238E27FC236}">
                <a16:creationId xmlns:a16="http://schemas.microsoft.com/office/drawing/2014/main" id="{2FD7CCB5-7043-49CD-A2D3-7006C1D8A5D5}"/>
              </a:ext>
            </a:extLst>
          </p:cNvPr>
          <p:cNvSpPr>
            <a:spLocks noGrp="1"/>
          </p:cNvSpPr>
          <p:nvPr>
            <p:ph sz="quarter" idx="23" hasCustomPrompt="1"/>
          </p:nvPr>
        </p:nvSpPr>
        <p:spPr>
          <a:xfrm>
            <a:off x="8927628" y="4253051"/>
            <a:ext cx="2651760" cy="1445931"/>
          </a:xfrm>
          <a:prstGeom prst="rect">
            <a:avLst/>
          </a:prstGeom>
        </p:spPr>
        <p:txBody>
          <a:bodyPr lIns="182880" rIns="182880">
            <a:noAutofit/>
          </a:bodyPr>
          <a:lstStyle>
            <a:lvl1pPr marL="0" indent="0" algn="ctr">
              <a:buNone/>
              <a:defRPr sz="1799">
                <a:solidFill>
                  <a:schemeClr val="bg1"/>
                </a:solidFill>
              </a:defRPr>
            </a:lvl1pPr>
            <a:lvl2pPr marL="355395" indent="0">
              <a:buNone/>
              <a:defRPr sz="1799"/>
            </a:lvl2pPr>
            <a:lvl3pPr marL="594442" indent="0">
              <a:buNone/>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Click to edit text</a:t>
            </a:r>
          </a:p>
        </p:txBody>
      </p:sp>
    </p:spTree>
    <p:extLst>
      <p:ext uri="{BB962C8B-B14F-4D97-AF65-F5344CB8AC3E}">
        <p14:creationId xmlns:p14="http://schemas.microsoft.com/office/powerpoint/2010/main" val="1140565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No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0DE720E-C72B-42F0-AD69-52D60E3C605E}" type="slidenum">
              <a:rPr lang="en-US" smtClean="0"/>
              <a:pPr/>
              <a:t>‹#›</a:t>
            </a:fld>
            <a:endParaRPr lang="en-US"/>
          </a:p>
        </p:txBody>
      </p:sp>
      <p:sp>
        <p:nvSpPr>
          <p:cNvPr id="6" name="Rectangle 5"/>
          <p:cNvSpPr/>
          <p:nvPr userDrawn="1"/>
        </p:nvSpPr>
        <p:spPr>
          <a:xfrm>
            <a:off x="0" y="1295402"/>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799" dirty="0"/>
          </a:p>
        </p:txBody>
      </p:sp>
      <p:sp>
        <p:nvSpPr>
          <p:cNvPr id="7" name="Rectangle 6"/>
          <p:cNvSpPr/>
          <p:nvPr userDrawn="1"/>
        </p:nvSpPr>
        <p:spPr>
          <a:xfrm>
            <a:off x="0" y="2"/>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799" dirty="0"/>
          </a:p>
        </p:txBody>
      </p:sp>
    </p:spTree>
    <p:extLst>
      <p:ext uri="{BB962C8B-B14F-4D97-AF65-F5344CB8AC3E}">
        <p14:creationId xmlns:p14="http://schemas.microsoft.com/office/powerpoint/2010/main" val="378898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oofpoint logo">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74295" y="2181993"/>
            <a:ext cx="7240234" cy="2494014"/>
          </a:xfrm>
          <a:prstGeom prst="rect">
            <a:avLst/>
          </a:prstGeom>
        </p:spPr>
      </p:pic>
    </p:spTree>
    <p:extLst>
      <p:ext uri="{BB962C8B-B14F-4D97-AF65-F5344CB8AC3E}">
        <p14:creationId xmlns:p14="http://schemas.microsoft.com/office/powerpoint/2010/main" val="89395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325316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2" y="3"/>
            <a:ext cx="10969943" cy="1227115"/>
          </a:xfrm>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231352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2" y="0"/>
            <a:ext cx="10969943" cy="1219200"/>
          </a:xfrm>
        </p:spPr>
        <p:txBody>
          <a:bodyPr/>
          <a:lstStyle/>
          <a:p>
            <a:r>
              <a:rPr lang="en-US" dirty="0"/>
              <a:t>Click to edit Master title style</a:t>
            </a:r>
            <a:endParaRPr dirty="0"/>
          </a:p>
        </p:txBody>
      </p:sp>
      <p:sp>
        <p:nvSpPr>
          <p:cNvPr id="3" name="Content Placeholder 2"/>
          <p:cNvSpPr>
            <a:spLocks noGrp="1"/>
          </p:cNvSpPr>
          <p:nvPr>
            <p:ph idx="1"/>
          </p:nvPr>
        </p:nvSpPr>
        <p:spPr/>
        <p:txBody>
          <a:bodyPr>
            <a:normAutofit/>
          </a:bodyPr>
          <a:lstStyle>
            <a:lvl1pPr marL="228531" indent="-228531">
              <a:defRPr sz="2399"/>
            </a:lvl1pPr>
            <a:lvl2pPr marL="457063" indent="-182508">
              <a:defRPr sz="1999"/>
            </a:lvl2pPr>
            <a:lvl3pPr>
              <a:defRPr sz="1799"/>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22783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1" y="1351777"/>
            <a:ext cx="10969936" cy="458321"/>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822458"/>
            <a:ext cx="10969935"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8" name="Slide Number Placeholder 4">
            <a:extLst>
              <a:ext uri="{FF2B5EF4-FFF2-40B4-BE49-F238E27FC236}">
                <a16:creationId xmlns:a16="http://schemas.microsoft.com/office/drawing/2014/main" id="{8AFA78AD-1D94-481F-A292-613E75AC8A72}"/>
              </a:ext>
            </a:extLst>
          </p:cNvPr>
          <p:cNvSpPr>
            <a:spLocks noGrp="1"/>
          </p:cNvSpPr>
          <p:nvPr>
            <p:ph type="sldNum" sz="quarter" idx="12"/>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36087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Subtitle &amp; 2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1" y="1351777"/>
            <a:ext cx="10969936" cy="458321"/>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10" name="Slide Number Placeholder 4">
            <a:extLst>
              <a:ext uri="{FF2B5EF4-FFF2-40B4-BE49-F238E27FC236}">
                <a16:creationId xmlns:a16="http://schemas.microsoft.com/office/drawing/2014/main" id="{7A9723BA-3951-4078-858F-1043E7D6DB4A}"/>
              </a:ext>
            </a:extLst>
          </p:cNvPr>
          <p:cNvSpPr>
            <a:spLocks noGrp="1"/>
          </p:cNvSpPr>
          <p:nvPr>
            <p:ph type="sldNum" sz="quarter" idx="12"/>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75199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ubtitles with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40" y="1351777"/>
            <a:ext cx="5411686" cy="458321"/>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40" y="1822458"/>
            <a:ext cx="5411686"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5" name="Text Placeholder 4"/>
          <p:cNvSpPr>
            <a:spLocks noGrp="1"/>
          </p:cNvSpPr>
          <p:nvPr>
            <p:ph type="body" sz="quarter" idx="3" hasCustomPrompt="1"/>
          </p:nvPr>
        </p:nvSpPr>
        <p:spPr>
          <a:xfrm>
            <a:off x="6165571" y="1351772"/>
            <a:ext cx="5413812"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6" name="Content Placeholder 5"/>
          <p:cNvSpPr>
            <a:spLocks noGrp="1"/>
          </p:cNvSpPr>
          <p:nvPr>
            <p:ph sz="quarter" idx="4" hasCustomPrompt="1"/>
          </p:nvPr>
        </p:nvSpPr>
        <p:spPr>
          <a:xfrm>
            <a:off x="6165571" y="1822458"/>
            <a:ext cx="5413812" cy="3951288"/>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Two column slide</a:t>
            </a:r>
          </a:p>
        </p:txBody>
      </p:sp>
      <p:sp>
        <p:nvSpPr>
          <p:cNvPr id="8" name="Slide Number Placeholder 4">
            <a:extLst>
              <a:ext uri="{FF2B5EF4-FFF2-40B4-BE49-F238E27FC236}">
                <a16:creationId xmlns:a16="http://schemas.microsoft.com/office/drawing/2014/main" id="{27BA5058-3FB7-49AB-B476-4E567A9A11C9}"/>
              </a:ext>
            </a:extLst>
          </p:cNvPr>
          <p:cNvSpPr>
            <a:spLocks noGrp="1"/>
          </p:cNvSpPr>
          <p:nvPr>
            <p:ph type="sldNum" sz="quarter" idx="12"/>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89670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horizontal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439" y="1351777"/>
            <a:ext cx="10969936" cy="458321"/>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4" name="Content Placeholder 3"/>
          <p:cNvSpPr>
            <a:spLocks noGrp="1"/>
          </p:cNvSpPr>
          <p:nvPr>
            <p:ph sz="half" idx="2" hasCustomPrompt="1"/>
          </p:nvPr>
        </p:nvSpPr>
        <p:spPr>
          <a:xfrm>
            <a:off x="609439" y="1822458"/>
            <a:ext cx="10969936" cy="1673352"/>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1865"/>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7" name="Title 1">
            <a:extLst>
              <a:ext uri="{FF2B5EF4-FFF2-40B4-BE49-F238E27FC236}">
                <a16:creationId xmlns:a16="http://schemas.microsoft.com/office/drawing/2014/main" id="{F26CE9E3-E58E-4A8B-B45E-3B5A75C5AE5E}"/>
              </a:ext>
            </a:extLst>
          </p:cNvPr>
          <p:cNvSpPr>
            <a:spLocks noGrp="1"/>
          </p:cNvSpPr>
          <p:nvPr>
            <p:ph type="title" hasCustomPrompt="1"/>
          </p:nvPr>
        </p:nvSpPr>
        <p:spPr>
          <a:xfrm>
            <a:off x="609447" y="0"/>
            <a:ext cx="10969936" cy="1216152"/>
          </a:xfrm>
        </p:spPr>
        <p:txBody>
          <a:bodyPr/>
          <a:lstStyle>
            <a:lvl1pPr>
              <a:defRPr/>
            </a:lvl1pPr>
          </a:lstStyle>
          <a:p>
            <a:r>
              <a:rPr lang="en-US" dirty="0"/>
              <a:t>Four column slide</a:t>
            </a:r>
          </a:p>
        </p:txBody>
      </p:sp>
      <p:sp>
        <p:nvSpPr>
          <p:cNvPr id="8" name="Text Placeholder 4">
            <a:extLst>
              <a:ext uri="{FF2B5EF4-FFF2-40B4-BE49-F238E27FC236}">
                <a16:creationId xmlns:a16="http://schemas.microsoft.com/office/drawing/2014/main" id="{F197DA8B-FBE5-4C9F-BE69-83F9A8576911}"/>
              </a:ext>
            </a:extLst>
          </p:cNvPr>
          <p:cNvSpPr>
            <a:spLocks noGrp="1"/>
          </p:cNvSpPr>
          <p:nvPr>
            <p:ph type="body" sz="quarter" idx="10" hasCustomPrompt="1"/>
          </p:nvPr>
        </p:nvSpPr>
        <p:spPr>
          <a:xfrm>
            <a:off x="609439" y="3762463"/>
            <a:ext cx="10969936" cy="467220"/>
          </a:xfrm>
          <a:prstGeom prst="rect">
            <a:avLst/>
          </a:prstGeom>
        </p:spPr>
        <p:txBody>
          <a:bodyPr anchor="ctr">
            <a:normAutofit/>
          </a:bodyPr>
          <a:lstStyle>
            <a:lvl1pPr marL="0" indent="0">
              <a:buNone/>
              <a:defRPr sz="1999" b="1">
                <a:solidFill>
                  <a:schemeClr val="accent1"/>
                </a:solidFill>
              </a:defRPr>
            </a:lvl1pPr>
            <a:lvl2pPr marL="609250" indent="0">
              <a:buNone/>
              <a:defRPr sz="2665" b="1"/>
            </a:lvl2pPr>
            <a:lvl3pPr marL="1218500" indent="0">
              <a:buNone/>
              <a:defRPr sz="2398" b="1"/>
            </a:lvl3pPr>
            <a:lvl4pPr marL="1827749" indent="0">
              <a:buNone/>
              <a:defRPr sz="2132" b="1"/>
            </a:lvl4pPr>
            <a:lvl5pPr marL="2436998" indent="0">
              <a:buNone/>
              <a:defRPr sz="2132" b="1"/>
            </a:lvl5pPr>
            <a:lvl6pPr marL="3046248" indent="0">
              <a:buNone/>
              <a:defRPr sz="2132" b="1"/>
            </a:lvl6pPr>
            <a:lvl7pPr marL="3655498" indent="0">
              <a:buNone/>
              <a:defRPr sz="2132" b="1"/>
            </a:lvl7pPr>
            <a:lvl8pPr marL="4264747" indent="0">
              <a:buNone/>
              <a:defRPr sz="2132" b="1"/>
            </a:lvl8pPr>
            <a:lvl9pPr marL="4873996" indent="0">
              <a:buNone/>
              <a:defRPr sz="2132" b="1"/>
            </a:lvl9pPr>
          </a:lstStyle>
          <a:p>
            <a:pPr lvl="0"/>
            <a:r>
              <a:rPr lang="en-US" dirty="0"/>
              <a:t>Click to edit text</a:t>
            </a:r>
          </a:p>
        </p:txBody>
      </p:sp>
      <p:sp>
        <p:nvSpPr>
          <p:cNvPr id="9" name="Content Placeholder 5">
            <a:extLst>
              <a:ext uri="{FF2B5EF4-FFF2-40B4-BE49-F238E27FC236}">
                <a16:creationId xmlns:a16="http://schemas.microsoft.com/office/drawing/2014/main" id="{30B83254-3283-4FBA-8784-26D5E5DEF5CE}"/>
              </a:ext>
            </a:extLst>
          </p:cNvPr>
          <p:cNvSpPr>
            <a:spLocks noGrp="1"/>
          </p:cNvSpPr>
          <p:nvPr>
            <p:ph sz="quarter" idx="11" hasCustomPrompt="1"/>
          </p:nvPr>
        </p:nvSpPr>
        <p:spPr>
          <a:xfrm>
            <a:off x="609439" y="4233149"/>
            <a:ext cx="10969936" cy="1673352"/>
          </a:xfrm>
          <a:prstGeom prst="rect">
            <a:avLst/>
          </a:prstGeom>
        </p:spPr>
        <p:txBody>
          <a:bodyPr>
            <a:noAutofit/>
          </a:bodyPr>
          <a:lstStyle>
            <a:lvl1pPr>
              <a:defRPr sz="1999"/>
            </a:lvl1pPr>
            <a:lvl2pPr marL="594443" indent="-239047">
              <a:defRPr sz="1799"/>
            </a:lvl2pPr>
            <a:lvl3pPr marL="835603" indent="-241162">
              <a:defRPr sz="1600"/>
            </a:lvl3pPr>
            <a:lvl4pPr marL="1076765" indent="-241162">
              <a:defRPr sz="1865"/>
            </a:lvl4pPr>
            <a:lvl5pPr>
              <a:defRPr sz="2132"/>
            </a:lvl5pPr>
            <a:lvl6pPr>
              <a:defRPr sz="2132"/>
            </a:lvl6pPr>
            <a:lvl7pPr>
              <a:defRPr sz="2132"/>
            </a:lvl7pPr>
            <a:lvl8pPr>
              <a:defRPr sz="2132"/>
            </a:lvl8pPr>
            <a:lvl9pPr>
              <a:defRPr sz="2132"/>
            </a:lvl9pPr>
          </a:lstStyle>
          <a:p>
            <a:pPr lvl="0"/>
            <a:r>
              <a:rPr lang="en-US" dirty="0"/>
              <a:t>First Level Body Text, Arial Regular, 20pt</a:t>
            </a:r>
          </a:p>
          <a:p>
            <a:pPr lvl="1"/>
            <a:r>
              <a:rPr lang="en-US" dirty="0"/>
              <a:t>Second Level Bullet, Arial Regular, 18pt.</a:t>
            </a:r>
          </a:p>
          <a:p>
            <a:pPr lvl="2"/>
            <a:r>
              <a:rPr lang="en-US" dirty="0"/>
              <a:t>Third Level Bullet, Arial Regular, 16pt.</a:t>
            </a:r>
          </a:p>
          <a:p>
            <a:pPr lvl="2"/>
            <a:r>
              <a:rPr lang="en-US" dirty="0"/>
              <a:t>Third Level Bullet, Arial Regular, 16pt.</a:t>
            </a:r>
          </a:p>
          <a:p>
            <a:pPr lvl="2"/>
            <a:endParaRPr lang="en-US" dirty="0"/>
          </a:p>
        </p:txBody>
      </p:sp>
      <p:sp>
        <p:nvSpPr>
          <p:cNvPr id="13" name="Slide Number Placeholder 4">
            <a:extLst>
              <a:ext uri="{FF2B5EF4-FFF2-40B4-BE49-F238E27FC236}">
                <a16:creationId xmlns:a16="http://schemas.microsoft.com/office/drawing/2014/main" id="{78AD5184-B2D6-4569-B8DC-F227BFA26DC1}"/>
              </a:ext>
            </a:extLst>
          </p:cNvPr>
          <p:cNvSpPr>
            <a:spLocks noGrp="1"/>
          </p:cNvSpPr>
          <p:nvPr>
            <p:ph type="sldNum" sz="quarter" idx="13"/>
          </p:nvPr>
        </p:nvSpPr>
        <p:spPr>
          <a:xfrm>
            <a:off x="11274664" y="6405412"/>
            <a:ext cx="304721" cy="219456"/>
          </a:xfrm>
        </p:spPr>
        <p:txBody>
          <a:bodyPr/>
          <a:lstStyle/>
          <a:p>
            <a:fld id="{00DE720E-C72B-42F0-AD69-52D60E3C605E}" type="slidenum">
              <a:rPr/>
              <a:t>‹#›</a:t>
            </a:fld>
            <a:endParaRPr/>
          </a:p>
        </p:txBody>
      </p:sp>
    </p:spTree>
    <p:extLst>
      <p:ext uri="{BB962C8B-B14F-4D97-AF65-F5344CB8AC3E}">
        <p14:creationId xmlns:p14="http://schemas.microsoft.com/office/powerpoint/2010/main" val="292475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3"/>
            <a:ext cx="10969943" cy="1227115"/>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609442" y="1295401"/>
            <a:ext cx="10969943" cy="4800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87225" y="6405412"/>
            <a:ext cx="812588" cy="219456"/>
          </a:xfrm>
          <a:prstGeom prst="rect">
            <a:avLst/>
          </a:prstGeom>
        </p:spPr>
        <p:txBody>
          <a:bodyPr vert="horz" wrap="none" lIns="0" tIns="0" rIns="0" bIns="0" rtlCol="0" anchor="ctr" anchorCtr="0"/>
          <a:lstStyle>
            <a:lvl1pPr algn="l">
              <a:defRPr sz="700">
                <a:solidFill>
                  <a:schemeClr val="bg2">
                    <a:lumMod val="75000"/>
                  </a:schemeClr>
                </a:solidFill>
              </a:defRPr>
            </a:lvl1pPr>
          </a:lstStyle>
          <a:p>
            <a:endParaRPr lang="en-US"/>
          </a:p>
        </p:txBody>
      </p:sp>
      <p:sp>
        <p:nvSpPr>
          <p:cNvPr id="6" name="Slide Number Placeholder 5"/>
          <p:cNvSpPr>
            <a:spLocks noGrp="1"/>
          </p:cNvSpPr>
          <p:nvPr>
            <p:ph type="sldNum" sz="quarter" idx="4"/>
          </p:nvPr>
        </p:nvSpPr>
        <p:spPr>
          <a:xfrm>
            <a:off x="11274664" y="6405412"/>
            <a:ext cx="304721" cy="219456"/>
          </a:xfrm>
          <a:prstGeom prst="rect">
            <a:avLst/>
          </a:prstGeom>
        </p:spPr>
        <p:txBody>
          <a:bodyPr vert="horz" wrap="none" lIns="0" tIns="0" rIns="0" bIns="0" rtlCol="0" anchor="ctr" anchorCtr="0"/>
          <a:lstStyle>
            <a:lvl1pPr algn="r">
              <a:defRPr sz="700">
                <a:solidFill>
                  <a:schemeClr val="bg2">
                    <a:lumMod val="75000"/>
                  </a:schemeClr>
                </a:solidFill>
              </a:defRPr>
            </a:lvl1pPr>
          </a:lstStyle>
          <a:p>
            <a:fld id="{00DE720E-C72B-42F0-AD69-52D60E3C605E}" type="slidenum">
              <a:rPr lang="en-US" smtClean="0"/>
              <a:pPr/>
              <a:t>‹#›</a:t>
            </a:fld>
            <a:endParaRPr lang="en-US"/>
          </a:p>
        </p:txBody>
      </p:sp>
      <p:sp>
        <p:nvSpPr>
          <p:cNvPr id="10" name="Rectangle 9"/>
          <p:cNvSpPr/>
          <p:nvPr userDrawn="1"/>
        </p:nvSpPr>
        <p:spPr>
          <a:xfrm>
            <a:off x="0" y="1295402"/>
            <a:ext cx="137160" cy="556259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799" dirty="0"/>
          </a:p>
        </p:txBody>
      </p:sp>
      <p:sp>
        <p:nvSpPr>
          <p:cNvPr id="12" name="Rectangle 11"/>
          <p:cNvSpPr/>
          <p:nvPr userDrawn="1"/>
        </p:nvSpPr>
        <p:spPr>
          <a:xfrm>
            <a:off x="0" y="2"/>
            <a:ext cx="137160" cy="1227115"/>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799" dirty="0"/>
          </a:p>
        </p:txBody>
      </p:sp>
    </p:spTree>
    <p:extLst>
      <p:ext uri="{BB962C8B-B14F-4D97-AF65-F5344CB8AC3E}">
        <p14:creationId xmlns:p14="http://schemas.microsoft.com/office/powerpoint/2010/main" val="2670305611"/>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126" rtl="0" eaLnBrk="1" latinLnBrk="0" hangingPunct="1">
        <a:lnSpc>
          <a:spcPct val="90000"/>
        </a:lnSpc>
        <a:spcBef>
          <a:spcPct val="0"/>
        </a:spcBef>
        <a:buNone/>
        <a:defRPr sz="3199" b="1" kern="1200">
          <a:solidFill>
            <a:schemeClr val="tx1"/>
          </a:solidFill>
          <a:latin typeface="+mj-lt"/>
          <a:ea typeface="+mj-ea"/>
          <a:cs typeface="+mj-cs"/>
        </a:defRPr>
      </a:lvl1pPr>
    </p:titleStyle>
    <p:bodyStyle>
      <a:lvl1pPr marL="182825" indent="-182825" algn="l" defTabSz="914126" rtl="0" eaLnBrk="1" latinLnBrk="0" hangingPunct="1">
        <a:lnSpc>
          <a:spcPct val="90000"/>
        </a:lnSpc>
        <a:spcBef>
          <a:spcPts val="1200"/>
        </a:spcBef>
        <a:buClr>
          <a:schemeClr val="tx1"/>
        </a:buClr>
        <a:buFont typeface="HP Simplified" panose="020B0604020204020204" pitchFamily="34" charset="0"/>
        <a:buChar char="•"/>
        <a:defRPr sz="1799" kern="1200">
          <a:solidFill>
            <a:schemeClr val="tx1"/>
          </a:solidFill>
          <a:latin typeface="+mn-lt"/>
          <a:ea typeface="+mn-ea"/>
          <a:cs typeface="+mn-cs"/>
        </a:defRPr>
      </a:lvl1pPr>
      <a:lvl2pPr marL="411357" indent="-182825" algn="l" defTabSz="914126"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475" indent="-137119" algn="l" defTabSz="914126"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301" indent="-137119" algn="l" defTabSz="914126"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419" indent="-137119" algn="l" defTabSz="914126"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245" indent="-137119" algn="l" defTabSz="914126"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363" indent="-137119" algn="l" defTabSz="914126"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189" indent="-137119" algn="l" defTabSz="914126"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014" indent="-137119" algn="l" defTabSz="914126"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3" Type="http://schemas.openxmlformats.org/officeDocument/2006/relationships/image" Target="../media/image39.png"/><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5" Type="http://schemas.openxmlformats.org/officeDocument/2006/relationships/image" Target="../media/image1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proofpoint.com/us/ciso-hub"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3" Type="http://schemas.openxmlformats.org/officeDocument/2006/relationships/image" Target="../media/image5.png"/><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5" Type="http://schemas.openxmlformats.org/officeDocument/2006/relationships/image" Target="../media/image1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3600" b="1" dirty="0">
                <a:solidFill>
                  <a:schemeClr val="accent1"/>
                </a:solidFill>
                <a:latin typeface="Arial" panose="020B0604020202020204" pitchFamily="34" charset="0"/>
                <a:ea typeface="Roboto Condensed" panose="02000000000000000000" pitchFamily="2" charset="0"/>
                <a:cs typeface="Arial" panose="020B0604020202020204" pitchFamily="34" charset="0"/>
              </a:rPr>
              <a:t>Cybersecurity:</a:t>
            </a:r>
            <a:br>
              <a:rPr lang="en-GB" sz="3600" b="1" dirty="0">
                <a:solidFill>
                  <a:schemeClr val="accent1"/>
                </a:solidFill>
                <a:latin typeface="Arial" panose="020B0604020202020204" pitchFamily="34" charset="0"/>
                <a:ea typeface="Roboto Condensed" panose="02000000000000000000" pitchFamily="2" charset="0"/>
                <a:cs typeface="Arial" panose="020B0604020202020204" pitchFamily="34" charset="0"/>
              </a:rPr>
            </a:br>
            <a:r>
              <a:rPr lang="en-GB" sz="3600" b="1" dirty="0">
                <a:solidFill>
                  <a:schemeClr val="accent1"/>
                </a:solidFill>
                <a:latin typeface="Arial" panose="020B0604020202020204" pitchFamily="34" charset="0"/>
                <a:ea typeface="Roboto Condensed" panose="02000000000000000000" pitchFamily="2" charset="0"/>
                <a:cs typeface="Arial" panose="020B0604020202020204" pitchFamily="34" charset="0"/>
              </a:rPr>
              <a:t>The 2022 Board Perspective</a:t>
            </a:r>
            <a:endParaRPr lang="en-GB" dirty="0"/>
          </a:p>
        </p:txBody>
      </p:sp>
      <p:sp>
        <p:nvSpPr>
          <p:cNvPr id="6" name="Subtitle 5"/>
          <p:cNvSpPr>
            <a:spLocks noGrp="1"/>
          </p:cNvSpPr>
          <p:nvPr>
            <p:ph type="subTitle" idx="1"/>
          </p:nvPr>
        </p:nvSpPr>
        <p:spPr/>
        <p:txBody>
          <a:bodyPr/>
          <a:lstStyle/>
          <a:p>
            <a:r>
              <a:rPr lang="en-GB" sz="1800" dirty="0">
                <a:latin typeface="Arial" panose="020B0604020202020204" pitchFamily="34" charset="0"/>
                <a:cs typeface="Arial" panose="020B0604020202020204" pitchFamily="34" charset="0"/>
              </a:rPr>
              <a:t>Key findings from our inaugural report surveying board members</a:t>
            </a:r>
            <a:endParaRPr lang="en-GB" sz="1100" dirty="0">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D6519DE-DAF9-518B-F7EF-DF0F329BB281}"/>
              </a:ext>
            </a:extLst>
          </p:cNvPr>
          <p:cNvSpPr txBox="1"/>
          <p:nvPr/>
        </p:nvSpPr>
        <p:spPr>
          <a:xfrm>
            <a:off x="986588" y="4225340"/>
            <a:ext cx="2671012" cy="293270"/>
          </a:xfrm>
          <a:prstGeom prst="rect">
            <a:avLst/>
          </a:prstGeom>
          <a:noFill/>
        </p:spPr>
        <p:txBody>
          <a:bodyPr wrap="none" lIns="0" tIns="0" rIns="0" bIns="0" rtlCol="0">
            <a:noAutofit/>
          </a:bodyPr>
          <a:lstStyle/>
          <a:p>
            <a:pPr>
              <a:lnSpc>
                <a:spcPct val="90000"/>
              </a:lnSpc>
            </a:pPr>
            <a:r>
              <a:rPr lang="en-US" sz="2000" dirty="0">
                <a:solidFill>
                  <a:schemeClr val="bg1"/>
                </a:solidFill>
              </a:rPr>
              <a:t>Courtesy of</a:t>
            </a:r>
          </a:p>
        </p:txBody>
      </p:sp>
      <p:sp>
        <p:nvSpPr>
          <p:cNvPr id="3" name="Google Shape;485;p89">
            <a:extLst>
              <a:ext uri="{FF2B5EF4-FFF2-40B4-BE49-F238E27FC236}">
                <a16:creationId xmlns:a16="http://schemas.microsoft.com/office/drawing/2014/main" id="{04D7049B-40B6-6113-16A9-AA23CEB38DEE}"/>
              </a:ext>
            </a:extLst>
          </p:cNvPr>
          <p:cNvSpPr txBox="1"/>
          <p:nvPr/>
        </p:nvSpPr>
        <p:spPr>
          <a:xfrm>
            <a:off x="529202" y="6295644"/>
            <a:ext cx="4572000" cy="21945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949796"/>
              </a:buClr>
              <a:buSzPts val="750"/>
              <a:buFont typeface="Arial"/>
              <a:buNone/>
              <a:tabLst/>
              <a:defRPr/>
            </a:pPr>
            <a:r>
              <a:rPr kumimoji="0" lang="en-US" sz="750" b="0" i="0" u="none" strike="noStrike" kern="0" cap="none" spc="0" normalizeH="0" baseline="0" noProof="0" dirty="0">
                <a:ln>
                  <a:noFill/>
                </a:ln>
                <a:solidFill>
                  <a:schemeClr val="bg1"/>
                </a:solidFill>
                <a:effectLst/>
                <a:uLnTx/>
                <a:uFillTx/>
                <a:latin typeface="Arial"/>
                <a:ea typeface="Arial"/>
                <a:cs typeface="Arial"/>
                <a:sym typeface="Arial"/>
              </a:rPr>
              <a:t>© 2022  Proofpoint. All rights reserved  |  Proofpoint, Inc. - Confidential and Proprietary</a:t>
            </a:r>
            <a:endParaRPr kumimoji="0" sz="1400" b="0" i="0" u="none" strike="noStrike" kern="0" cap="none" spc="0" normalizeH="0" baseline="0" noProof="0" dirty="0">
              <a:ln>
                <a:noFill/>
              </a:ln>
              <a:solidFill>
                <a:schemeClr val="bg1"/>
              </a:solidFill>
              <a:effectLst/>
              <a:uLnTx/>
              <a:uFillTx/>
              <a:latin typeface="Arial"/>
              <a:ea typeface="Arial"/>
              <a:cs typeface="Arial"/>
              <a:sym typeface="Arial"/>
            </a:endParaRPr>
          </a:p>
        </p:txBody>
      </p:sp>
    </p:spTree>
    <p:extLst>
      <p:ext uri="{BB962C8B-B14F-4D97-AF65-F5344CB8AC3E}">
        <p14:creationId xmlns:p14="http://schemas.microsoft.com/office/powerpoint/2010/main" val="73217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People as the new perimeter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E720E-C72B-42F0-AD69-52D60E3C605E}" type="slidenum">
              <a:rPr kumimoji="0" lang="en-GB" sz="700" b="0" i="0" u="none" strike="noStrike" kern="1200" cap="none" spc="0" normalizeH="0" baseline="0" noProof="0" smtClean="0">
                <a:ln>
                  <a:noFill/>
                </a:ln>
                <a:solidFill>
                  <a:srgbClr val="C7C9C8">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700" b="0" i="0" u="none" strike="noStrike" kern="1200" cap="none" spc="0" normalizeH="0" baseline="0" noProof="0">
              <a:ln>
                <a:noFill/>
              </a:ln>
              <a:solidFill>
                <a:srgbClr val="C7C9C8">
                  <a:lumMod val="75000"/>
                </a:srgbClr>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DA5377D0-0CE6-46BA-B294-4F1F0ADBF178}"/>
              </a:ext>
            </a:extLst>
          </p:cNvPr>
          <p:cNvSpPr txBox="1"/>
          <p:nvPr/>
        </p:nvSpPr>
        <p:spPr>
          <a:xfrm>
            <a:off x="761250" y="1366393"/>
            <a:ext cx="6905642" cy="3970318"/>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Despite some overconfidence in how prepared their organizations are for a potential cyber attack, board members are under no such illusions when assessing their biggest risk factor: </a:t>
            </a:r>
            <a:r>
              <a:rPr lang="en-GB" sz="1800" b="1" dirty="0">
                <a:latin typeface="Arial" panose="020B0604020202020204" pitchFamily="34" charset="0"/>
                <a:cs typeface="Arial" panose="020B0604020202020204" pitchFamily="34" charset="0"/>
              </a:rPr>
              <a:t>human error</a:t>
            </a:r>
            <a:r>
              <a:rPr lang="en-GB" sz="1800" dirty="0">
                <a:latin typeface="Arial" panose="020B0604020202020204" pitchFamily="34" charset="0"/>
                <a:cs typeface="Arial" panose="020B0604020202020204" pitchFamily="34" charset="0"/>
              </a:rPr>
              <a:t>.</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While </a:t>
            </a:r>
            <a:r>
              <a:rPr lang="en-GB" sz="1800" b="1" dirty="0">
                <a:latin typeface="Arial" panose="020B0604020202020204" pitchFamily="34" charset="0"/>
                <a:cs typeface="Arial" panose="020B0604020202020204" pitchFamily="34" charset="0"/>
              </a:rPr>
              <a:t>76%</a:t>
            </a:r>
            <a:r>
              <a:rPr lang="en-GB" sz="1800" dirty="0">
                <a:latin typeface="Arial" panose="020B0604020202020204" pitchFamily="34" charset="0"/>
                <a:cs typeface="Arial" panose="020B0604020202020204" pitchFamily="34" charset="0"/>
              </a:rPr>
              <a:t> of board members reported that they believe employees understand their role in protecting their organization against cyber threats, two-thirds (</a:t>
            </a:r>
            <a:r>
              <a:rPr lang="en-GB" sz="1800" b="1" dirty="0">
                <a:latin typeface="Arial" panose="020B0604020202020204" pitchFamily="34" charset="0"/>
                <a:cs typeface="Arial" panose="020B0604020202020204" pitchFamily="34" charset="0"/>
              </a:rPr>
              <a:t>67%</a:t>
            </a:r>
            <a:r>
              <a:rPr lang="en-GB" sz="1800" dirty="0">
                <a:latin typeface="Arial" panose="020B0604020202020204" pitchFamily="34" charset="0"/>
                <a:cs typeface="Arial" panose="020B0604020202020204" pitchFamily="34" charset="0"/>
              </a:rPr>
              <a:t>) believe human error is their biggest cyber vulnerability.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That this is most keenly felt in traditionally stricter corporate</a:t>
            </a:r>
          </a:p>
          <a:p>
            <a:r>
              <a:rPr lang="en-GB" sz="1800" dirty="0">
                <a:latin typeface="Arial" panose="020B0604020202020204" pitchFamily="34" charset="0"/>
                <a:cs typeface="Arial" panose="020B0604020202020204" pitchFamily="34" charset="0"/>
              </a:rPr>
              <a:t>cultures such as Germany (80%), France (78%) and Japan (74%) shows just how aware the world’s boards are about the role of people in cybersecurity.</a:t>
            </a:r>
          </a:p>
          <a:p>
            <a:endParaRPr lang="en-GB" sz="1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8C4AB6-B690-B84D-B89F-A53DF9E8A2E6}"/>
              </a:ext>
            </a:extLst>
          </p:cNvPr>
          <p:cNvSpPr/>
          <p:nvPr/>
        </p:nvSpPr>
        <p:spPr>
          <a:xfrm>
            <a:off x="8448821" y="507076"/>
            <a:ext cx="3413442" cy="5898336"/>
          </a:xfrm>
          <a:prstGeom prst="rect">
            <a:avLst/>
          </a:prstGeom>
          <a:solidFill>
            <a:schemeClr val="accent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8" name="Picture 7" descr="A picture containing calendar&#10;&#10;Description automatically generated">
            <a:extLst>
              <a:ext uri="{FF2B5EF4-FFF2-40B4-BE49-F238E27FC236}">
                <a16:creationId xmlns:a16="http://schemas.microsoft.com/office/drawing/2014/main" id="{6592B44D-1678-1C4C-B926-7612314F696E}"/>
              </a:ext>
            </a:extLst>
          </p:cNvPr>
          <p:cNvPicPr>
            <a:picLocks noChangeAspect="1"/>
          </p:cNvPicPr>
          <p:nvPr/>
        </p:nvPicPr>
        <p:blipFill>
          <a:blip r:embed="rId3"/>
          <a:stretch>
            <a:fillRect/>
          </a:stretch>
        </p:blipFill>
        <p:spPr>
          <a:xfrm>
            <a:off x="8413108" y="750916"/>
            <a:ext cx="3484868" cy="3715727"/>
          </a:xfrm>
          <a:prstGeom prst="rect">
            <a:avLst/>
          </a:prstGeom>
        </p:spPr>
      </p:pic>
      <p:sp>
        <p:nvSpPr>
          <p:cNvPr id="9" name="TextBox 8">
            <a:extLst>
              <a:ext uri="{FF2B5EF4-FFF2-40B4-BE49-F238E27FC236}">
                <a16:creationId xmlns:a16="http://schemas.microsoft.com/office/drawing/2014/main" id="{A0634CF3-B34D-2741-BEEC-9682AF86215A}"/>
              </a:ext>
            </a:extLst>
          </p:cNvPr>
          <p:cNvSpPr txBox="1"/>
          <p:nvPr/>
        </p:nvSpPr>
        <p:spPr>
          <a:xfrm>
            <a:off x="8736676" y="5352403"/>
            <a:ext cx="2690347" cy="790701"/>
          </a:xfrm>
          <a:prstGeom prst="rect">
            <a:avLst/>
          </a:prstGeom>
          <a:noFill/>
        </p:spPr>
        <p:txBody>
          <a:bodyPr wrap="square" lIns="0" tIns="0" rIns="0" bIns="0" rtlCol="0">
            <a:noAutofit/>
          </a:bodyPr>
          <a:lstStyle/>
          <a:p>
            <a:pPr>
              <a:lnSpc>
                <a:spcPct val="90000"/>
              </a:lnSpc>
            </a:pPr>
            <a:r>
              <a:rPr lang="en-US" sz="1600" dirty="0">
                <a:solidFill>
                  <a:schemeClr val="bg1"/>
                </a:solidFill>
              </a:rPr>
              <a:t>believe human error is the</a:t>
            </a:r>
          </a:p>
          <a:p>
            <a:pPr>
              <a:lnSpc>
                <a:spcPct val="90000"/>
              </a:lnSpc>
            </a:pPr>
            <a:r>
              <a:rPr lang="en-US" sz="1600" dirty="0">
                <a:solidFill>
                  <a:schemeClr val="bg1"/>
                </a:solidFill>
              </a:rPr>
              <a:t>biggest cyber vulnerability.</a:t>
            </a:r>
          </a:p>
        </p:txBody>
      </p:sp>
      <p:sp>
        <p:nvSpPr>
          <p:cNvPr id="11" name="TextBox 10">
            <a:extLst>
              <a:ext uri="{FF2B5EF4-FFF2-40B4-BE49-F238E27FC236}">
                <a16:creationId xmlns:a16="http://schemas.microsoft.com/office/drawing/2014/main" id="{41161A09-8346-7944-8409-1A8D8D99BD39}"/>
              </a:ext>
            </a:extLst>
          </p:cNvPr>
          <p:cNvSpPr txBox="1"/>
          <p:nvPr/>
        </p:nvSpPr>
        <p:spPr>
          <a:xfrm>
            <a:off x="8736676" y="4594105"/>
            <a:ext cx="2690347" cy="925546"/>
          </a:xfrm>
          <a:prstGeom prst="rect">
            <a:avLst/>
          </a:prstGeom>
          <a:noFill/>
        </p:spPr>
        <p:txBody>
          <a:bodyPr wrap="square" lIns="0" tIns="0" rIns="0" bIns="0" rtlCol="0">
            <a:noAutofit/>
          </a:bodyPr>
          <a:lstStyle/>
          <a:p>
            <a:pPr>
              <a:lnSpc>
                <a:spcPct val="90000"/>
              </a:lnSpc>
            </a:pPr>
            <a:r>
              <a:rPr lang="en-US" sz="5400" b="1" dirty="0">
                <a:solidFill>
                  <a:schemeClr val="bg1"/>
                </a:solidFill>
                <a:latin typeface="Arial Narrow" panose="020B0604020202020204" pitchFamily="34" charset="0"/>
                <a:cs typeface="Arial Narrow" panose="020B0604020202020204" pitchFamily="34" charset="0"/>
              </a:rPr>
              <a:t>67%</a:t>
            </a:r>
          </a:p>
        </p:txBody>
      </p:sp>
    </p:spTree>
    <p:extLst>
      <p:ext uri="{BB962C8B-B14F-4D97-AF65-F5344CB8AC3E}">
        <p14:creationId xmlns:p14="http://schemas.microsoft.com/office/powerpoint/2010/main" val="18140922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Human factor: perception vs. reality gap</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E720E-C72B-42F0-AD69-52D60E3C605E}" type="slidenum">
              <a:rPr kumimoji="0" lang="en-GB" sz="700" b="0" i="0" u="none" strike="noStrike" kern="1200" cap="none" spc="0" normalizeH="0" baseline="0" noProof="0" smtClean="0">
                <a:ln>
                  <a:noFill/>
                </a:ln>
                <a:solidFill>
                  <a:srgbClr val="C7C9C8">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700" b="0" i="0" u="none" strike="noStrike" kern="1200" cap="none" spc="0" normalizeH="0" baseline="0" noProof="0">
              <a:ln>
                <a:noFill/>
              </a:ln>
              <a:solidFill>
                <a:srgbClr val="C7C9C8">
                  <a:lumMod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240ED66-045E-4643-BB2F-E3672CAE1F18}"/>
              </a:ext>
            </a:extLst>
          </p:cNvPr>
          <p:cNvSpPr txBox="1"/>
          <p:nvPr/>
        </p:nvSpPr>
        <p:spPr>
          <a:xfrm>
            <a:off x="270153" y="1424822"/>
            <a:ext cx="5152748" cy="923330"/>
          </a:xfrm>
          <a:prstGeom prst="rect">
            <a:avLst/>
          </a:prstGeom>
          <a:noFill/>
        </p:spPr>
        <p:txBody>
          <a:bodyPr wrap="square">
            <a:spAutoFit/>
          </a:bodyPr>
          <a:lstStyle/>
          <a:p>
            <a:pPr marL="228600"/>
            <a:r>
              <a:rPr lang="en-GB" sz="1800" dirty="0">
                <a:latin typeface="+mn-lt"/>
              </a:rPr>
              <a:t>The World Economic Forum reports that </a:t>
            </a:r>
            <a:r>
              <a:rPr lang="en-GB" sz="1800" b="1" dirty="0">
                <a:latin typeface="+mn-lt"/>
              </a:rPr>
              <a:t>95% of cybersecurity issues are traced to human error</a:t>
            </a:r>
            <a:r>
              <a:rPr lang="en-GB" sz="1800" dirty="0">
                <a:latin typeface="+mn-lt"/>
              </a:rPr>
              <a:t>…</a:t>
            </a:r>
            <a:endParaRPr lang="en-GB" sz="1800" b="1" dirty="0">
              <a:latin typeface="+mn-lt"/>
            </a:endParaRPr>
          </a:p>
        </p:txBody>
      </p:sp>
      <p:sp>
        <p:nvSpPr>
          <p:cNvPr id="9" name="TextBox 8">
            <a:extLst>
              <a:ext uri="{FF2B5EF4-FFF2-40B4-BE49-F238E27FC236}">
                <a16:creationId xmlns:a16="http://schemas.microsoft.com/office/drawing/2014/main" id="{2AAD2516-4962-43BA-9E37-6458B2CE2E3B}"/>
              </a:ext>
            </a:extLst>
          </p:cNvPr>
          <p:cNvSpPr txBox="1"/>
          <p:nvPr/>
        </p:nvSpPr>
        <p:spPr>
          <a:xfrm>
            <a:off x="6094412" y="1490960"/>
            <a:ext cx="5517366" cy="923330"/>
          </a:xfrm>
          <a:prstGeom prst="rect">
            <a:avLst/>
          </a:prstGeom>
          <a:noFill/>
        </p:spPr>
        <p:txBody>
          <a:bodyPr wrap="square">
            <a:spAutoFit/>
          </a:bodyPr>
          <a:lstStyle/>
          <a:p>
            <a:pPr marL="228600"/>
            <a:r>
              <a:rPr lang="en-GB" sz="1800" dirty="0">
                <a:latin typeface="+mn-lt"/>
              </a:rPr>
              <a:t>…yet </a:t>
            </a:r>
            <a:r>
              <a:rPr lang="en-GB" sz="1800" b="1" dirty="0">
                <a:latin typeface="+mn-lt"/>
              </a:rPr>
              <a:t>only 67% of global board members consider their employees their biggest cyber vulnerability.</a:t>
            </a:r>
          </a:p>
        </p:txBody>
      </p:sp>
      <p:pic>
        <p:nvPicPr>
          <p:cNvPr id="10" name="Picture 2" descr="World Economic Forum (@Davos) / Twitter">
            <a:extLst>
              <a:ext uri="{FF2B5EF4-FFF2-40B4-BE49-F238E27FC236}">
                <a16:creationId xmlns:a16="http://schemas.microsoft.com/office/drawing/2014/main" id="{8F1D8017-3308-4D95-A49E-97E341C23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410" y="4853990"/>
            <a:ext cx="1030657" cy="1030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hart 10">
            <a:extLst>
              <a:ext uri="{FF2B5EF4-FFF2-40B4-BE49-F238E27FC236}">
                <a16:creationId xmlns:a16="http://schemas.microsoft.com/office/drawing/2014/main" id="{42516B09-0724-4931-A065-B8AF0FE8044F}"/>
              </a:ext>
            </a:extLst>
          </p:cNvPr>
          <p:cNvGraphicFramePr/>
          <p:nvPr/>
        </p:nvGraphicFramePr>
        <p:xfrm>
          <a:off x="444500" y="2348153"/>
          <a:ext cx="4313931" cy="2505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A810D60E-C42D-477A-B1B8-44A4D1C4F3CA}"/>
              </a:ext>
            </a:extLst>
          </p:cNvPr>
          <p:cNvGraphicFramePr/>
          <p:nvPr>
            <p:extLst>
              <p:ext uri="{D42A27DB-BD31-4B8C-83A1-F6EECF244321}">
                <p14:modId xmlns:p14="http://schemas.microsoft.com/office/powerpoint/2010/main" val="3593858916"/>
              </p:ext>
            </p:extLst>
          </p:nvPr>
        </p:nvGraphicFramePr>
        <p:xfrm>
          <a:off x="6622320" y="2455479"/>
          <a:ext cx="4181383" cy="2398511"/>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5">
            <a:extLst>
              <a:ext uri="{FF2B5EF4-FFF2-40B4-BE49-F238E27FC236}">
                <a16:creationId xmlns:a16="http://schemas.microsoft.com/office/drawing/2014/main" id="{FAE72081-7C96-4349-81B9-BBAC37C5943D}"/>
              </a:ext>
            </a:extLst>
          </p:cNvPr>
          <p:cNvPicPr>
            <a:picLocks noChangeAspect="1"/>
          </p:cNvPicPr>
          <p:nvPr/>
        </p:nvPicPr>
        <p:blipFill>
          <a:blip r:embed="rId6"/>
          <a:stretch>
            <a:fillRect/>
          </a:stretch>
        </p:blipFill>
        <p:spPr>
          <a:xfrm>
            <a:off x="7429107" y="4957465"/>
            <a:ext cx="2847975" cy="819150"/>
          </a:xfrm>
          <a:prstGeom prst="rect">
            <a:avLst/>
          </a:prstGeom>
        </p:spPr>
      </p:pic>
    </p:spTree>
    <p:extLst>
      <p:ext uri="{BB962C8B-B14F-4D97-AF65-F5344CB8AC3E}">
        <p14:creationId xmlns:p14="http://schemas.microsoft.com/office/powerpoint/2010/main" val="839188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Graphic spid="11" grpId="0">
        <p:bldAsOne/>
      </p:bldGraphic>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18EB-91F2-02D4-81A1-939781CA8553}"/>
              </a:ext>
            </a:extLst>
          </p:cNvPr>
          <p:cNvSpPr>
            <a:spLocks noGrp="1"/>
          </p:cNvSpPr>
          <p:nvPr>
            <p:ph type="ctrTitle"/>
          </p:nvPr>
        </p:nvSpPr>
        <p:spPr>
          <a:xfrm>
            <a:off x="520951" y="2351449"/>
            <a:ext cx="7949343" cy="4060825"/>
          </a:xfrm>
        </p:spPr>
        <p:txBody>
          <a:bodyPr/>
          <a:lstStyle/>
          <a:p>
            <a:r>
              <a:rPr lang="en-GB" sz="5400" b="0" dirty="0">
                <a:solidFill>
                  <a:srgbClr val="FFFFFF"/>
                </a:solidFill>
                <a:latin typeface="Arial" panose="020B0604020202020204"/>
              </a:rPr>
              <a:t>Cybersecurity posture and the boardroom</a:t>
            </a:r>
            <a:br>
              <a:rPr lang="en-US" sz="5400" dirty="0">
                <a:solidFill>
                  <a:srgbClr val="FFFFFF"/>
                </a:solidFill>
                <a:latin typeface="Arial" panose="020B0604020202020204"/>
              </a:rPr>
            </a:br>
            <a:endParaRPr lang="en-US" dirty="0"/>
          </a:p>
        </p:txBody>
      </p:sp>
    </p:spTree>
    <p:extLst>
      <p:ext uri="{BB962C8B-B14F-4D97-AF65-F5344CB8AC3E}">
        <p14:creationId xmlns:p14="http://schemas.microsoft.com/office/powerpoint/2010/main" val="353742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0" y="262738"/>
            <a:ext cx="10969943" cy="1219200"/>
          </a:xfrm>
        </p:spPr>
        <p:txBody>
          <a:bodyPr/>
          <a:lstStyle/>
          <a:p>
            <a:r>
              <a:rPr lang="en-GB" dirty="0"/>
              <a:t>Cybersecurity posture and the board: </a:t>
            </a:r>
            <a:br>
              <a:rPr lang="en-GB" dirty="0"/>
            </a:br>
            <a:r>
              <a:rPr lang="en-GB" b="0" dirty="0"/>
              <a:t>The good and the bad</a:t>
            </a:r>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E720E-C72B-42F0-AD69-52D60E3C605E}" type="slidenum">
              <a:rPr kumimoji="0" lang="en-GB" sz="700" b="0" i="0" u="none" strike="noStrike" kern="1200" cap="none" spc="0" normalizeH="0" baseline="0" noProof="0" smtClean="0">
                <a:ln>
                  <a:noFill/>
                </a:ln>
                <a:solidFill>
                  <a:srgbClr val="C7C9C8">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700" b="0" i="0" u="none" strike="noStrike" kern="1200" cap="none" spc="0" normalizeH="0" baseline="0" noProof="0">
              <a:ln>
                <a:noFill/>
              </a:ln>
              <a:solidFill>
                <a:srgbClr val="C7C9C8">
                  <a:lumMod val="75000"/>
                </a:srgbClr>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B264302C-983B-4C9E-B43B-AFB99AE86E9A}"/>
              </a:ext>
            </a:extLst>
          </p:cNvPr>
          <p:cNvGrpSpPr/>
          <p:nvPr/>
        </p:nvGrpSpPr>
        <p:grpSpPr>
          <a:xfrm rot="14800281">
            <a:off x="8836675" y="3090735"/>
            <a:ext cx="2034390" cy="1190081"/>
            <a:chOff x="5889822" y="1186327"/>
            <a:chExt cx="2583577" cy="1511345"/>
          </a:xfrm>
          <a:solidFill>
            <a:schemeClr val="tx1">
              <a:lumMod val="65000"/>
              <a:alpha val="20000"/>
            </a:schemeClr>
          </a:solidFill>
        </p:grpSpPr>
        <p:grpSp>
          <p:nvGrpSpPr>
            <p:cNvPr id="9" name="Group 8">
              <a:extLst>
                <a:ext uri="{FF2B5EF4-FFF2-40B4-BE49-F238E27FC236}">
                  <a16:creationId xmlns:a16="http://schemas.microsoft.com/office/drawing/2014/main" id="{0792B148-6168-429E-9ADC-AC9730235864}"/>
                </a:ext>
              </a:extLst>
            </p:cNvPr>
            <p:cNvGrpSpPr/>
            <p:nvPr/>
          </p:nvGrpSpPr>
          <p:grpSpPr>
            <a:xfrm rot="10800000">
              <a:off x="5889822" y="1186327"/>
              <a:ext cx="1321806" cy="1511345"/>
              <a:chOff x="6971420" y="948999"/>
              <a:chExt cx="1321806" cy="1511345"/>
            </a:xfrm>
            <a:grpFill/>
          </p:grpSpPr>
          <p:sp>
            <p:nvSpPr>
              <p:cNvPr id="11" name="Rounded Rectangle 53">
                <a:extLst>
                  <a:ext uri="{FF2B5EF4-FFF2-40B4-BE49-F238E27FC236}">
                    <a16:creationId xmlns:a16="http://schemas.microsoft.com/office/drawing/2014/main" id="{DE5D9F3A-6E52-4B9D-ABA4-24F951A9C144}"/>
                  </a:ext>
                </a:extLst>
              </p:cNvPr>
              <p:cNvSpPr/>
              <p:nvPr/>
            </p:nvSpPr>
            <p:spPr>
              <a:xfrm rot="2700000">
                <a:off x="6966752" y="1406199"/>
                <a:ext cx="1325880" cy="411480"/>
              </a:xfrm>
              <a:prstGeom prst="roundRect">
                <a:avLst>
                  <a:gd name="adj" fmla="val 50000"/>
                </a:avLst>
              </a:prstGeom>
              <a:solidFill>
                <a:schemeClr val="accent6">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218" bIns="0" numCol="1" spcCol="0" rtlCol="0" fromWordArt="0" anchor="ctr" anchorCtr="0" forceAA="0" compatLnSpc="1">
                <a:prstTxWarp prst="textNoShape">
                  <a:avLst/>
                </a:prstTxWarp>
                <a:noAutofit/>
              </a:bodyPr>
              <a:lstStyle/>
              <a:p>
                <a:pPr algn="ctr" defTabSz="1218804">
                  <a:buClrTx/>
                </a:pPr>
                <a:endParaRPr lang="en-US" sz="1866" kern="1200" dirty="0">
                  <a:solidFill>
                    <a:srgbClr val="FFFFFF"/>
                  </a:solidFill>
                  <a:latin typeface="Arial" panose="020B0604020202020204" pitchFamily="34" charset="0"/>
                </a:endParaRPr>
              </a:p>
            </p:txBody>
          </p:sp>
          <p:sp>
            <p:nvSpPr>
              <p:cNvPr id="12" name="Rounded Rectangle 54">
                <a:extLst>
                  <a:ext uri="{FF2B5EF4-FFF2-40B4-BE49-F238E27FC236}">
                    <a16:creationId xmlns:a16="http://schemas.microsoft.com/office/drawing/2014/main" id="{A6E511BD-7016-4BE8-B0E4-50D54FEDEE27}"/>
                  </a:ext>
                </a:extLst>
              </p:cNvPr>
              <p:cNvSpPr/>
              <p:nvPr/>
            </p:nvSpPr>
            <p:spPr>
              <a:xfrm rot="8100000">
                <a:off x="6971420" y="2048864"/>
                <a:ext cx="1321806" cy="411480"/>
              </a:xfrm>
              <a:prstGeom prst="roundRect">
                <a:avLst>
                  <a:gd name="adj" fmla="val 50000"/>
                </a:avLst>
              </a:prstGeom>
              <a:solidFill>
                <a:schemeClr val="accent6">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218" bIns="0" numCol="1" spcCol="0" rtlCol="0" fromWordArt="0" anchor="ctr" anchorCtr="0" forceAA="0" compatLnSpc="1">
                <a:prstTxWarp prst="textNoShape">
                  <a:avLst/>
                </a:prstTxWarp>
                <a:noAutofit/>
              </a:bodyPr>
              <a:lstStyle/>
              <a:p>
                <a:pPr algn="ctr" defTabSz="1218804">
                  <a:buClrTx/>
                </a:pPr>
                <a:endParaRPr lang="en-US" sz="1866" kern="1200" dirty="0">
                  <a:solidFill>
                    <a:srgbClr val="FFFFFF"/>
                  </a:solidFill>
                  <a:latin typeface="Arial" panose="020B0604020202020204" pitchFamily="34" charset="0"/>
                </a:endParaRPr>
              </a:p>
            </p:txBody>
          </p:sp>
        </p:grpSp>
        <p:sp>
          <p:nvSpPr>
            <p:cNvPr id="10" name="Rounded Rectangle 52">
              <a:extLst>
                <a:ext uri="{FF2B5EF4-FFF2-40B4-BE49-F238E27FC236}">
                  <a16:creationId xmlns:a16="http://schemas.microsoft.com/office/drawing/2014/main" id="{1B06840D-2E01-4565-9428-79695199E11C}"/>
                </a:ext>
              </a:extLst>
            </p:cNvPr>
            <p:cNvSpPr/>
            <p:nvPr/>
          </p:nvSpPr>
          <p:spPr>
            <a:xfrm>
              <a:off x="6046497" y="1507243"/>
              <a:ext cx="2426902" cy="411480"/>
            </a:xfrm>
            <a:prstGeom prst="roundRect">
              <a:avLst>
                <a:gd name="adj" fmla="val 50000"/>
              </a:avLst>
            </a:prstGeom>
            <a:solidFill>
              <a:schemeClr val="accent6">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lIns="731330" tIns="0" rIns="853218" bIns="0" rtlCol="0" anchor="ctr"/>
            <a:lstStyle/>
            <a:p>
              <a:pPr defTabSz="1218804">
                <a:buClrTx/>
              </a:pPr>
              <a:endParaRPr lang="en-US" sz="1866" kern="1200" dirty="0">
                <a:solidFill>
                  <a:srgbClr val="FFFFFF"/>
                </a:solidFill>
                <a:latin typeface="Arial" panose="020B0604020202020204" pitchFamily="34" charset="0"/>
              </a:endParaRPr>
            </a:p>
          </p:txBody>
        </p:sp>
      </p:grpSp>
      <p:grpSp>
        <p:nvGrpSpPr>
          <p:cNvPr id="13" name="Group 12">
            <a:extLst>
              <a:ext uri="{FF2B5EF4-FFF2-40B4-BE49-F238E27FC236}">
                <a16:creationId xmlns:a16="http://schemas.microsoft.com/office/drawing/2014/main" id="{ECBC5AA7-CA2F-460E-B58A-98B2ACC7CB8E}"/>
              </a:ext>
            </a:extLst>
          </p:cNvPr>
          <p:cNvGrpSpPr/>
          <p:nvPr/>
        </p:nvGrpSpPr>
        <p:grpSpPr>
          <a:xfrm rot="15030715">
            <a:off x="9853281" y="4489664"/>
            <a:ext cx="2034390" cy="1190081"/>
            <a:chOff x="5889822" y="1186327"/>
            <a:chExt cx="2583577" cy="1511345"/>
          </a:xfrm>
          <a:solidFill>
            <a:schemeClr val="tx1">
              <a:lumMod val="65000"/>
              <a:alpha val="20000"/>
            </a:schemeClr>
          </a:solidFill>
        </p:grpSpPr>
        <p:grpSp>
          <p:nvGrpSpPr>
            <p:cNvPr id="14" name="Group 13">
              <a:extLst>
                <a:ext uri="{FF2B5EF4-FFF2-40B4-BE49-F238E27FC236}">
                  <a16:creationId xmlns:a16="http://schemas.microsoft.com/office/drawing/2014/main" id="{5026581E-E4A7-4C80-B7FD-58D882CF69DD}"/>
                </a:ext>
              </a:extLst>
            </p:cNvPr>
            <p:cNvGrpSpPr/>
            <p:nvPr/>
          </p:nvGrpSpPr>
          <p:grpSpPr>
            <a:xfrm rot="10800000">
              <a:off x="5889822" y="1186327"/>
              <a:ext cx="1321806" cy="1511345"/>
              <a:chOff x="6971420" y="948999"/>
              <a:chExt cx="1321806" cy="1511345"/>
            </a:xfrm>
            <a:grpFill/>
          </p:grpSpPr>
          <p:sp>
            <p:nvSpPr>
              <p:cNvPr id="16" name="Rounded Rectangle 58">
                <a:extLst>
                  <a:ext uri="{FF2B5EF4-FFF2-40B4-BE49-F238E27FC236}">
                    <a16:creationId xmlns:a16="http://schemas.microsoft.com/office/drawing/2014/main" id="{2BF690A9-1D17-480B-8CCA-91AF7E231157}"/>
                  </a:ext>
                </a:extLst>
              </p:cNvPr>
              <p:cNvSpPr/>
              <p:nvPr/>
            </p:nvSpPr>
            <p:spPr>
              <a:xfrm rot="2700000">
                <a:off x="6966752" y="1406199"/>
                <a:ext cx="1325880"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218" bIns="0" numCol="1" spcCol="0" rtlCol="0" fromWordArt="0" anchor="ctr" anchorCtr="0" forceAA="0" compatLnSpc="1">
                <a:prstTxWarp prst="textNoShape">
                  <a:avLst/>
                </a:prstTxWarp>
                <a:noAutofit/>
              </a:bodyPr>
              <a:lstStyle/>
              <a:p>
                <a:pPr algn="ctr" defTabSz="1218804">
                  <a:buClrTx/>
                </a:pPr>
                <a:endParaRPr lang="en-US" sz="1866" kern="1200" dirty="0">
                  <a:solidFill>
                    <a:srgbClr val="FFFFFF"/>
                  </a:solidFill>
                  <a:latin typeface="Arial" panose="020B0604020202020204" pitchFamily="34" charset="0"/>
                </a:endParaRPr>
              </a:p>
            </p:txBody>
          </p:sp>
          <p:sp>
            <p:nvSpPr>
              <p:cNvPr id="17" name="Rounded Rectangle 59">
                <a:extLst>
                  <a:ext uri="{FF2B5EF4-FFF2-40B4-BE49-F238E27FC236}">
                    <a16:creationId xmlns:a16="http://schemas.microsoft.com/office/drawing/2014/main" id="{52DBEE51-FCF4-4FB9-B67A-CF528857BAC0}"/>
                  </a:ext>
                </a:extLst>
              </p:cNvPr>
              <p:cNvSpPr/>
              <p:nvPr/>
            </p:nvSpPr>
            <p:spPr>
              <a:xfrm rot="8100000">
                <a:off x="6971420" y="2048864"/>
                <a:ext cx="1321806"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218" bIns="0" numCol="1" spcCol="0" rtlCol="0" fromWordArt="0" anchor="ctr" anchorCtr="0" forceAA="0" compatLnSpc="1">
                <a:prstTxWarp prst="textNoShape">
                  <a:avLst/>
                </a:prstTxWarp>
                <a:noAutofit/>
              </a:bodyPr>
              <a:lstStyle/>
              <a:p>
                <a:pPr algn="ctr" defTabSz="1218804">
                  <a:buClrTx/>
                </a:pPr>
                <a:endParaRPr lang="en-US" sz="1866" kern="1200" dirty="0">
                  <a:solidFill>
                    <a:srgbClr val="FFFFFF"/>
                  </a:solidFill>
                  <a:latin typeface="Arial" panose="020B0604020202020204" pitchFamily="34" charset="0"/>
                </a:endParaRPr>
              </a:p>
            </p:txBody>
          </p:sp>
        </p:grpSp>
        <p:sp>
          <p:nvSpPr>
            <p:cNvPr id="15" name="Rounded Rectangle 57">
              <a:extLst>
                <a:ext uri="{FF2B5EF4-FFF2-40B4-BE49-F238E27FC236}">
                  <a16:creationId xmlns:a16="http://schemas.microsoft.com/office/drawing/2014/main" id="{CFD668A8-DE85-4891-A1C1-F73268257B5B}"/>
                </a:ext>
              </a:extLst>
            </p:cNvPr>
            <p:cNvSpPr/>
            <p:nvPr/>
          </p:nvSpPr>
          <p:spPr>
            <a:xfrm>
              <a:off x="6046497" y="1507243"/>
              <a:ext cx="2426902"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731330" tIns="0" rIns="853218" bIns="0" rtlCol="0" anchor="ctr"/>
            <a:lstStyle/>
            <a:p>
              <a:pPr defTabSz="1218804">
                <a:buClrTx/>
              </a:pPr>
              <a:endParaRPr lang="en-US" sz="1866" kern="1200" dirty="0">
                <a:solidFill>
                  <a:srgbClr val="FFFFFF"/>
                </a:solidFill>
                <a:latin typeface="Arial" panose="020B0604020202020204" pitchFamily="34" charset="0"/>
              </a:endParaRPr>
            </a:p>
          </p:txBody>
        </p:sp>
      </p:grpSp>
      <p:grpSp>
        <p:nvGrpSpPr>
          <p:cNvPr id="18" name="Group 17">
            <a:extLst>
              <a:ext uri="{FF2B5EF4-FFF2-40B4-BE49-F238E27FC236}">
                <a16:creationId xmlns:a16="http://schemas.microsoft.com/office/drawing/2014/main" id="{7E1C4470-B8F2-41B3-8FBA-FC33C8BDBB5E}"/>
              </a:ext>
            </a:extLst>
          </p:cNvPr>
          <p:cNvGrpSpPr/>
          <p:nvPr/>
        </p:nvGrpSpPr>
        <p:grpSpPr>
          <a:xfrm rot="7872130">
            <a:off x="4481124" y="2890752"/>
            <a:ext cx="2034390" cy="1190081"/>
            <a:chOff x="5889822" y="1186327"/>
            <a:chExt cx="2583577" cy="1511345"/>
          </a:xfrm>
          <a:solidFill>
            <a:schemeClr val="tx1">
              <a:lumMod val="65000"/>
              <a:alpha val="20000"/>
            </a:schemeClr>
          </a:solidFill>
        </p:grpSpPr>
        <p:grpSp>
          <p:nvGrpSpPr>
            <p:cNvPr id="19" name="Group 18">
              <a:extLst>
                <a:ext uri="{FF2B5EF4-FFF2-40B4-BE49-F238E27FC236}">
                  <a16:creationId xmlns:a16="http://schemas.microsoft.com/office/drawing/2014/main" id="{AEAC2B7D-0701-44EC-916F-AB7EED07E83E}"/>
                </a:ext>
              </a:extLst>
            </p:cNvPr>
            <p:cNvGrpSpPr/>
            <p:nvPr/>
          </p:nvGrpSpPr>
          <p:grpSpPr>
            <a:xfrm rot="10800000">
              <a:off x="5889822" y="1186327"/>
              <a:ext cx="1321806" cy="1511345"/>
              <a:chOff x="6971420" y="948999"/>
              <a:chExt cx="1321806" cy="1511345"/>
            </a:xfrm>
            <a:grpFill/>
          </p:grpSpPr>
          <p:sp>
            <p:nvSpPr>
              <p:cNvPr id="21" name="Rounded Rectangle 73">
                <a:extLst>
                  <a:ext uri="{FF2B5EF4-FFF2-40B4-BE49-F238E27FC236}">
                    <a16:creationId xmlns:a16="http://schemas.microsoft.com/office/drawing/2014/main" id="{98FE16C8-8CE0-4F89-ADED-660266F2B3E9}"/>
                  </a:ext>
                </a:extLst>
              </p:cNvPr>
              <p:cNvSpPr/>
              <p:nvPr/>
            </p:nvSpPr>
            <p:spPr>
              <a:xfrm rot="2700000">
                <a:off x="6966752" y="1406199"/>
                <a:ext cx="1325880"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218" bIns="0" numCol="1" spcCol="0" rtlCol="0" fromWordArt="0" anchor="ctr" anchorCtr="0" forceAA="0" compatLnSpc="1">
                <a:prstTxWarp prst="textNoShape">
                  <a:avLst/>
                </a:prstTxWarp>
                <a:noAutofit/>
              </a:bodyPr>
              <a:lstStyle/>
              <a:p>
                <a:pPr algn="ctr" defTabSz="1218804">
                  <a:buClrTx/>
                </a:pPr>
                <a:endParaRPr lang="en-US" sz="1866" kern="1200" dirty="0">
                  <a:solidFill>
                    <a:srgbClr val="FFFFFF"/>
                  </a:solidFill>
                  <a:latin typeface="Arial" panose="020B0604020202020204" pitchFamily="34" charset="0"/>
                </a:endParaRPr>
              </a:p>
            </p:txBody>
          </p:sp>
          <p:sp>
            <p:nvSpPr>
              <p:cNvPr id="22" name="Rounded Rectangle 92">
                <a:extLst>
                  <a:ext uri="{FF2B5EF4-FFF2-40B4-BE49-F238E27FC236}">
                    <a16:creationId xmlns:a16="http://schemas.microsoft.com/office/drawing/2014/main" id="{C1A77722-DDAE-420A-88EB-D71747D5F988}"/>
                  </a:ext>
                </a:extLst>
              </p:cNvPr>
              <p:cNvSpPr/>
              <p:nvPr/>
            </p:nvSpPr>
            <p:spPr>
              <a:xfrm rot="8100000">
                <a:off x="6971420" y="2048864"/>
                <a:ext cx="1321806"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218" bIns="0" numCol="1" spcCol="0" rtlCol="0" fromWordArt="0" anchor="ctr" anchorCtr="0" forceAA="0" compatLnSpc="1">
                <a:prstTxWarp prst="textNoShape">
                  <a:avLst/>
                </a:prstTxWarp>
                <a:noAutofit/>
              </a:bodyPr>
              <a:lstStyle/>
              <a:p>
                <a:pPr algn="ctr" defTabSz="1218804">
                  <a:buClrTx/>
                </a:pPr>
                <a:endParaRPr lang="en-US" sz="1866" kern="1200" dirty="0">
                  <a:solidFill>
                    <a:srgbClr val="FFFFFF"/>
                  </a:solidFill>
                  <a:latin typeface="Arial" panose="020B0604020202020204" pitchFamily="34" charset="0"/>
                </a:endParaRPr>
              </a:p>
            </p:txBody>
          </p:sp>
        </p:grpSp>
        <p:sp>
          <p:nvSpPr>
            <p:cNvPr id="20" name="Rounded Rectangle 62">
              <a:extLst>
                <a:ext uri="{FF2B5EF4-FFF2-40B4-BE49-F238E27FC236}">
                  <a16:creationId xmlns:a16="http://schemas.microsoft.com/office/drawing/2014/main" id="{803B7ABD-5D3E-4373-92F9-1D48DFB61092}"/>
                </a:ext>
              </a:extLst>
            </p:cNvPr>
            <p:cNvSpPr/>
            <p:nvPr/>
          </p:nvSpPr>
          <p:spPr>
            <a:xfrm>
              <a:off x="6046497" y="1507243"/>
              <a:ext cx="2426902"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731330" tIns="0" rIns="853218" bIns="0" rtlCol="0" anchor="ctr"/>
            <a:lstStyle/>
            <a:p>
              <a:pPr defTabSz="1218804">
                <a:buClrTx/>
              </a:pPr>
              <a:endParaRPr lang="en-US" sz="1866" kern="1200" dirty="0">
                <a:solidFill>
                  <a:srgbClr val="FFFFFF"/>
                </a:solidFill>
                <a:latin typeface="Arial" panose="020B0604020202020204" pitchFamily="34" charset="0"/>
              </a:endParaRPr>
            </a:p>
          </p:txBody>
        </p:sp>
      </p:grpSp>
      <p:grpSp>
        <p:nvGrpSpPr>
          <p:cNvPr id="23" name="Group 22">
            <a:extLst>
              <a:ext uri="{FF2B5EF4-FFF2-40B4-BE49-F238E27FC236}">
                <a16:creationId xmlns:a16="http://schemas.microsoft.com/office/drawing/2014/main" id="{0E4FCF0B-6375-4C51-BBBE-F05F18AF525B}"/>
              </a:ext>
            </a:extLst>
          </p:cNvPr>
          <p:cNvGrpSpPr/>
          <p:nvPr/>
        </p:nvGrpSpPr>
        <p:grpSpPr>
          <a:xfrm rot="18551410">
            <a:off x="2764365" y="3655379"/>
            <a:ext cx="3413603" cy="2014602"/>
            <a:chOff x="640449" y="313260"/>
            <a:chExt cx="2560869" cy="1511345"/>
          </a:xfrm>
        </p:grpSpPr>
        <p:sp>
          <p:nvSpPr>
            <p:cNvPr id="24" name="Rounded Rectangle 4">
              <a:extLst>
                <a:ext uri="{FF2B5EF4-FFF2-40B4-BE49-F238E27FC236}">
                  <a16:creationId xmlns:a16="http://schemas.microsoft.com/office/drawing/2014/main" id="{68D4A40A-270F-48B5-BCDA-F303BC680DA4}"/>
                </a:ext>
              </a:extLst>
            </p:cNvPr>
            <p:cNvSpPr/>
            <p:nvPr/>
          </p:nvSpPr>
          <p:spPr>
            <a:xfrm rot="2700000">
              <a:off x="1874844" y="770460"/>
              <a:ext cx="1325880" cy="41148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804">
                <a:buClrTx/>
              </a:pPr>
              <a:endParaRPr lang="en-US" sz="2132" kern="1200" dirty="0">
                <a:solidFill>
                  <a:srgbClr val="FFFFFF"/>
                </a:solidFill>
                <a:latin typeface="Arial" panose="020B0604020202020204" pitchFamily="34" charset="0"/>
              </a:endParaRPr>
            </a:p>
          </p:txBody>
        </p:sp>
        <p:sp>
          <p:nvSpPr>
            <p:cNvPr id="25" name="Rounded Rectangle 5">
              <a:extLst>
                <a:ext uri="{FF2B5EF4-FFF2-40B4-BE49-F238E27FC236}">
                  <a16:creationId xmlns:a16="http://schemas.microsoft.com/office/drawing/2014/main" id="{DEF47B14-BFA0-47B2-952D-B42718C7CD17}"/>
                </a:ext>
              </a:extLst>
            </p:cNvPr>
            <p:cNvSpPr/>
            <p:nvPr/>
          </p:nvSpPr>
          <p:spPr>
            <a:xfrm rot="8100000">
              <a:off x="1879512" y="1413125"/>
              <a:ext cx="1321806" cy="41148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8804">
                <a:buClrTx/>
              </a:pPr>
              <a:endParaRPr lang="en-US" sz="2132" kern="1200" dirty="0">
                <a:solidFill>
                  <a:srgbClr val="FFFFFF"/>
                </a:solidFill>
                <a:latin typeface="Arial" panose="020B0604020202020204" pitchFamily="34" charset="0"/>
              </a:endParaRPr>
            </a:p>
          </p:txBody>
        </p:sp>
        <p:sp>
          <p:nvSpPr>
            <p:cNvPr id="26" name="Rounded Rectangle 6">
              <a:extLst>
                <a:ext uri="{FF2B5EF4-FFF2-40B4-BE49-F238E27FC236}">
                  <a16:creationId xmlns:a16="http://schemas.microsoft.com/office/drawing/2014/main" id="{EBEDB56E-D47E-4DDF-B9B7-2E67B9EB10B0}"/>
                </a:ext>
              </a:extLst>
            </p:cNvPr>
            <p:cNvSpPr/>
            <p:nvPr/>
          </p:nvSpPr>
          <p:spPr>
            <a:xfrm>
              <a:off x="640449" y="1091722"/>
              <a:ext cx="2426902" cy="41148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853218" bIns="0" rtlCol="0" anchor="ctr"/>
            <a:lstStyle/>
            <a:p>
              <a:pPr algn="ctr" defTabSz="1218804">
                <a:buClrTx/>
              </a:pPr>
              <a:r>
                <a:rPr lang="en-US" sz="1866" kern="1200" dirty="0">
                  <a:solidFill>
                    <a:srgbClr val="FFFFFF"/>
                  </a:solidFill>
                  <a:latin typeface="Arial" panose="020B0604020202020204" pitchFamily="34" charset="0"/>
                </a:rPr>
                <a:t>SOME POSITIVES</a:t>
              </a:r>
            </a:p>
          </p:txBody>
        </p:sp>
      </p:grpSp>
      <p:grpSp>
        <p:nvGrpSpPr>
          <p:cNvPr id="27" name="Group 26">
            <a:extLst>
              <a:ext uri="{FF2B5EF4-FFF2-40B4-BE49-F238E27FC236}">
                <a16:creationId xmlns:a16="http://schemas.microsoft.com/office/drawing/2014/main" id="{DA3D6012-ACA1-422A-BA56-D558B71291CF}"/>
              </a:ext>
            </a:extLst>
          </p:cNvPr>
          <p:cNvGrpSpPr/>
          <p:nvPr/>
        </p:nvGrpSpPr>
        <p:grpSpPr>
          <a:xfrm rot="18375601">
            <a:off x="3087169" y="2132935"/>
            <a:ext cx="2310728" cy="1351337"/>
            <a:chOff x="2020559" y="954126"/>
            <a:chExt cx="2560869" cy="1511345"/>
          </a:xfrm>
        </p:grpSpPr>
        <p:sp>
          <p:nvSpPr>
            <p:cNvPr id="28" name="Rounded Rectangle 10">
              <a:extLst>
                <a:ext uri="{FF2B5EF4-FFF2-40B4-BE49-F238E27FC236}">
                  <a16:creationId xmlns:a16="http://schemas.microsoft.com/office/drawing/2014/main" id="{0B639DA2-F94E-4BD0-95C2-C4F5BF139177}"/>
                </a:ext>
              </a:extLst>
            </p:cNvPr>
            <p:cNvSpPr/>
            <p:nvPr/>
          </p:nvSpPr>
          <p:spPr>
            <a:xfrm rot="2700000">
              <a:off x="3254954" y="1411326"/>
              <a:ext cx="1325880" cy="41148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218" bIns="0" numCol="1" spcCol="0" rtlCol="0" fromWordArt="0" anchor="ctr" anchorCtr="0" forceAA="0" compatLnSpc="1">
              <a:prstTxWarp prst="textNoShape">
                <a:avLst/>
              </a:prstTxWarp>
              <a:noAutofit/>
            </a:bodyPr>
            <a:lstStyle/>
            <a:p>
              <a:pPr algn="ctr" defTabSz="1218804">
                <a:buClrTx/>
              </a:pPr>
              <a:endParaRPr lang="en-US" sz="1866" kern="1200" dirty="0">
                <a:solidFill>
                  <a:srgbClr val="FFFFFF"/>
                </a:solidFill>
                <a:latin typeface="Arial" panose="020B0604020202020204" pitchFamily="34" charset="0"/>
              </a:endParaRPr>
            </a:p>
          </p:txBody>
        </p:sp>
        <p:sp>
          <p:nvSpPr>
            <p:cNvPr id="29" name="Rounded Rectangle 11">
              <a:extLst>
                <a:ext uri="{FF2B5EF4-FFF2-40B4-BE49-F238E27FC236}">
                  <a16:creationId xmlns:a16="http://schemas.microsoft.com/office/drawing/2014/main" id="{2BE3BA35-8E6E-43F3-89E8-F5C539C85D7D}"/>
                </a:ext>
              </a:extLst>
            </p:cNvPr>
            <p:cNvSpPr/>
            <p:nvPr/>
          </p:nvSpPr>
          <p:spPr>
            <a:xfrm rot="8100000">
              <a:off x="3259622" y="2053991"/>
              <a:ext cx="1321806" cy="41148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218" bIns="0" numCol="1" spcCol="0" rtlCol="0" fromWordArt="0" anchor="ctr" anchorCtr="0" forceAA="0" compatLnSpc="1">
              <a:prstTxWarp prst="textNoShape">
                <a:avLst/>
              </a:prstTxWarp>
              <a:noAutofit/>
            </a:bodyPr>
            <a:lstStyle/>
            <a:p>
              <a:pPr algn="ctr" defTabSz="1218804">
                <a:buClrTx/>
              </a:pPr>
              <a:endParaRPr lang="en-US" sz="1866" kern="1200" dirty="0">
                <a:solidFill>
                  <a:srgbClr val="FFFFFF"/>
                </a:solidFill>
                <a:latin typeface="Arial" panose="020B0604020202020204" pitchFamily="34" charset="0"/>
              </a:endParaRPr>
            </a:p>
          </p:txBody>
        </p:sp>
        <p:sp>
          <p:nvSpPr>
            <p:cNvPr id="30" name="Rounded Rectangle 12">
              <a:extLst>
                <a:ext uri="{FF2B5EF4-FFF2-40B4-BE49-F238E27FC236}">
                  <a16:creationId xmlns:a16="http://schemas.microsoft.com/office/drawing/2014/main" id="{00F72041-42EC-4CBA-BFFD-87308C58F242}"/>
                </a:ext>
              </a:extLst>
            </p:cNvPr>
            <p:cNvSpPr/>
            <p:nvPr/>
          </p:nvSpPr>
          <p:spPr>
            <a:xfrm>
              <a:off x="2020559" y="1732588"/>
              <a:ext cx="2426902" cy="411480"/>
            </a:xfrm>
            <a:prstGeom prst="roundRect">
              <a:avLst>
                <a:gd name="adj" fmla="val 50000"/>
              </a:avLst>
            </a:prstGeom>
            <a:solidFill>
              <a:schemeClr val="accent3">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731330" tIns="0" rIns="853218" bIns="0" rtlCol="0" anchor="ctr"/>
            <a:lstStyle/>
            <a:p>
              <a:pPr algn="ctr" defTabSz="1218804">
                <a:buClrTx/>
              </a:pPr>
              <a:endParaRPr lang="en-US" sz="1866" kern="1200" dirty="0">
                <a:solidFill>
                  <a:srgbClr val="FFFFFF"/>
                </a:solidFill>
                <a:latin typeface="Arial" panose="020B0604020202020204" pitchFamily="34" charset="0"/>
              </a:endParaRPr>
            </a:p>
          </p:txBody>
        </p:sp>
      </p:grpSp>
      <p:grpSp>
        <p:nvGrpSpPr>
          <p:cNvPr id="31" name="Group 30">
            <a:extLst>
              <a:ext uri="{FF2B5EF4-FFF2-40B4-BE49-F238E27FC236}">
                <a16:creationId xmlns:a16="http://schemas.microsoft.com/office/drawing/2014/main" id="{3AE291CF-6AB9-4092-8D90-69B09CAB2DA3}"/>
              </a:ext>
            </a:extLst>
          </p:cNvPr>
          <p:cNvGrpSpPr/>
          <p:nvPr/>
        </p:nvGrpSpPr>
        <p:grpSpPr>
          <a:xfrm rot="14569977">
            <a:off x="6164215" y="2640230"/>
            <a:ext cx="4116005" cy="2086933"/>
            <a:chOff x="5712063" y="1094967"/>
            <a:chExt cx="3087808" cy="1565608"/>
          </a:xfrm>
        </p:grpSpPr>
        <p:grpSp>
          <p:nvGrpSpPr>
            <p:cNvPr id="32" name="Group 31">
              <a:extLst>
                <a:ext uri="{FF2B5EF4-FFF2-40B4-BE49-F238E27FC236}">
                  <a16:creationId xmlns:a16="http://schemas.microsoft.com/office/drawing/2014/main" id="{F9D20DE6-5FB3-4BFB-8C26-B2DD603CCF12}"/>
                </a:ext>
              </a:extLst>
            </p:cNvPr>
            <p:cNvGrpSpPr/>
            <p:nvPr/>
          </p:nvGrpSpPr>
          <p:grpSpPr>
            <a:xfrm rot="10800000">
              <a:off x="5712063" y="1094967"/>
              <a:ext cx="1321806" cy="1565608"/>
              <a:chOff x="7149179" y="986096"/>
              <a:chExt cx="1321806" cy="1565608"/>
            </a:xfrm>
          </p:grpSpPr>
          <p:sp>
            <p:nvSpPr>
              <p:cNvPr id="34" name="Rounded Rectangle 20">
                <a:extLst>
                  <a:ext uri="{FF2B5EF4-FFF2-40B4-BE49-F238E27FC236}">
                    <a16:creationId xmlns:a16="http://schemas.microsoft.com/office/drawing/2014/main" id="{5D964B6D-F3EC-49E4-85E6-2D178D0EE222}"/>
                  </a:ext>
                </a:extLst>
              </p:cNvPr>
              <p:cNvSpPr/>
              <p:nvPr/>
            </p:nvSpPr>
            <p:spPr>
              <a:xfrm rot="2700000">
                <a:off x="7184284" y="1443296"/>
                <a:ext cx="1325880" cy="411480"/>
              </a:xfrm>
              <a:prstGeom prst="roundRect">
                <a:avLst>
                  <a:gd name="adj" fmla="val 50000"/>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218" bIns="0" numCol="1" spcCol="0" rtlCol="0" fromWordArt="0" anchor="ctr" anchorCtr="0" forceAA="0" compatLnSpc="1">
                <a:prstTxWarp prst="textNoShape">
                  <a:avLst/>
                </a:prstTxWarp>
                <a:noAutofit/>
              </a:bodyPr>
              <a:lstStyle/>
              <a:p>
                <a:pPr algn="ctr" defTabSz="1218804">
                  <a:buClrTx/>
                </a:pPr>
                <a:endParaRPr lang="en-US" sz="1866" kern="1200" dirty="0">
                  <a:solidFill>
                    <a:srgbClr val="FFFFFF"/>
                  </a:solidFill>
                  <a:latin typeface="Arial" panose="020B0604020202020204" pitchFamily="34" charset="0"/>
                </a:endParaRPr>
              </a:p>
            </p:txBody>
          </p:sp>
          <p:sp>
            <p:nvSpPr>
              <p:cNvPr id="35" name="Rounded Rectangle 21">
                <a:extLst>
                  <a:ext uri="{FF2B5EF4-FFF2-40B4-BE49-F238E27FC236}">
                    <a16:creationId xmlns:a16="http://schemas.microsoft.com/office/drawing/2014/main" id="{381CDA18-9E56-4255-ADFE-33DE0942DE63}"/>
                  </a:ext>
                </a:extLst>
              </p:cNvPr>
              <p:cNvSpPr/>
              <p:nvPr/>
            </p:nvSpPr>
            <p:spPr>
              <a:xfrm rot="8100000">
                <a:off x="7149179" y="2140224"/>
                <a:ext cx="1321806" cy="411480"/>
              </a:xfrm>
              <a:prstGeom prst="roundRect">
                <a:avLst>
                  <a:gd name="adj" fmla="val 50000"/>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218" bIns="0" numCol="1" spcCol="0" rtlCol="0" fromWordArt="0" anchor="ctr" anchorCtr="0" forceAA="0" compatLnSpc="1">
                <a:prstTxWarp prst="textNoShape">
                  <a:avLst/>
                </a:prstTxWarp>
                <a:noAutofit/>
              </a:bodyPr>
              <a:lstStyle/>
              <a:p>
                <a:pPr algn="ctr" defTabSz="1218804">
                  <a:buClrTx/>
                </a:pPr>
                <a:endParaRPr lang="en-US" sz="1866" kern="1200" dirty="0">
                  <a:solidFill>
                    <a:srgbClr val="FFFFFF"/>
                  </a:solidFill>
                  <a:latin typeface="Arial" panose="020B0604020202020204" pitchFamily="34" charset="0"/>
                </a:endParaRPr>
              </a:p>
            </p:txBody>
          </p:sp>
        </p:grpSp>
        <p:sp>
          <p:nvSpPr>
            <p:cNvPr id="33" name="Rounded Rectangle 22">
              <a:extLst>
                <a:ext uri="{FF2B5EF4-FFF2-40B4-BE49-F238E27FC236}">
                  <a16:creationId xmlns:a16="http://schemas.microsoft.com/office/drawing/2014/main" id="{484F9124-A4D7-4F8B-A67B-C845F9DF1CDB}"/>
                </a:ext>
              </a:extLst>
            </p:cNvPr>
            <p:cNvSpPr/>
            <p:nvPr/>
          </p:nvSpPr>
          <p:spPr>
            <a:xfrm rot="10821913">
              <a:off x="5802060" y="1476553"/>
              <a:ext cx="2997811" cy="411480"/>
            </a:xfrm>
            <a:prstGeom prst="roundRect">
              <a:avLst>
                <a:gd name="adj" fmla="val 50000"/>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731330" tIns="0" rIns="853218" bIns="0" rtlCol="0" anchor="ctr"/>
            <a:lstStyle/>
            <a:p>
              <a:pPr defTabSz="1218804">
                <a:buClrTx/>
              </a:pPr>
              <a:r>
                <a:rPr lang="en-US" sz="1866" kern="1200" dirty="0">
                  <a:solidFill>
                    <a:srgbClr val="FFFFFF"/>
                  </a:solidFill>
                  <a:latin typeface="Arial" panose="020B0604020202020204" pitchFamily="34" charset="0"/>
                </a:rPr>
                <a:t>SOME NEGATIVES</a:t>
              </a:r>
            </a:p>
          </p:txBody>
        </p:sp>
      </p:grpSp>
      <p:sp>
        <p:nvSpPr>
          <p:cNvPr id="36" name="Rectangle 35">
            <a:extLst>
              <a:ext uri="{FF2B5EF4-FFF2-40B4-BE49-F238E27FC236}">
                <a16:creationId xmlns:a16="http://schemas.microsoft.com/office/drawing/2014/main" id="{4F9FB4C0-38FC-4652-B7CE-9CA345C69AB0}"/>
              </a:ext>
            </a:extLst>
          </p:cNvPr>
          <p:cNvSpPr/>
          <p:nvPr/>
        </p:nvSpPr>
        <p:spPr>
          <a:xfrm>
            <a:off x="494187" y="3081507"/>
            <a:ext cx="3117029" cy="2754584"/>
          </a:xfrm>
          <a:prstGeom prst="rect">
            <a:avLst/>
          </a:prstGeom>
        </p:spPr>
        <p:txBody>
          <a:bodyPr wrap="square" lIns="121888" rIns="121888" bIns="60944">
            <a:spAutoFit/>
          </a:bodyPr>
          <a:lstStyle/>
          <a:p>
            <a:r>
              <a:rPr lang="en-GB" sz="2000" b="1" dirty="0">
                <a:solidFill>
                  <a:schemeClr val="accent1"/>
                </a:solidFill>
                <a:latin typeface="Arial" panose="020B0604020202020204" pitchFamily="34" charset="0"/>
                <a:cs typeface="Arial" panose="020B0604020202020204" pitchFamily="34" charset="0"/>
              </a:rPr>
              <a:t>75% </a:t>
            </a:r>
            <a:r>
              <a:rPr lang="en-GB" sz="1600" dirty="0"/>
              <a:t>of board members say that information protection and data governance are a top priority for their organization</a:t>
            </a:r>
          </a:p>
          <a:p>
            <a:endParaRPr lang="en-GB" sz="2000" b="1" dirty="0">
              <a:solidFill>
                <a:schemeClr val="accent1"/>
              </a:solidFill>
              <a:latin typeface="Arial" panose="020B0604020202020204" pitchFamily="34" charset="0"/>
              <a:cs typeface="Arial" panose="020B0604020202020204" pitchFamily="34" charset="0"/>
            </a:endParaRPr>
          </a:p>
          <a:p>
            <a:r>
              <a:rPr lang="en-GB" sz="2000" b="1" dirty="0">
                <a:solidFill>
                  <a:schemeClr val="accent1"/>
                </a:solidFill>
                <a:latin typeface="Arial" panose="020B0604020202020204" pitchFamily="34" charset="0"/>
                <a:cs typeface="Arial" panose="020B0604020202020204" pitchFamily="34" charset="0"/>
              </a:rPr>
              <a:t>87% </a:t>
            </a:r>
            <a:r>
              <a:rPr lang="en-GB" sz="1600" dirty="0"/>
              <a:t>of board members</a:t>
            </a:r>
          </a:p>
          <a:p>
            <a:r>
              <a:rPr lang="en-GB" sz="1600" dirty="0"/>
              <a:t>expect their cybersecurity budget to increase over the</a:t>
            </a:r>
          </a:p>
          <a:p>
            <a:r>
              <a:rPr lang="en-GB" sz="1600" dirty="0"/>
              <a:t>next 12 months, while just </a:t>
            </a:r>
            <a:br>
              <a:rPr lang="en-GB" sz="1600" dirty="0"/>
            </a:br>
            <a:r>
              <a:rPr lang="en-GB" sz="1600" dirty="0"/>
              <a:t>5% expect a decrease.</a:t>
            </a:r>
          </a:p>
        </p:txBody>
      </p:sp>
      <p:sp>
        <p:nvSpPr>
          <p:cNvPr id="37" name="Rectangle 36">
            <a:extLst>
              <a:ext uri="{FF2B5EF4-FFF2-40B4-BE49-F238E27FC236}">
                <a16:creationId xmlns:a16="http://schemas.microsoft.com/office/drawing/2014/main" id="{8D4F3264-903F-42C5-89B7-1F4FEA8192EC}"/>
              </a:ext>
            </a:extLst>
          </p:cNvPr>
          <p:cNvSpPr/>
          <p:nvPr/>
        </p:nvSpPr>
        <p:spPr>
          <a:xfrm>
            <a:off x="8184694" y="1075979"/>
            <a:ext cx="3622489" cy="2446808"/>
          </a:xfrm>
          <a:prstGeom prst="rect">
            <a:avLst/>
          </a:prstGeom>
        </p:spPr>
        <p:txBody>
          <a:bodyPr wrap="square" lIns="121888" rIns="121888" bIns="60944">
            <a:spAutoFit/>
          </a:bodyPr>
          <a:lstStyle/>
          <a:p>
            <a:pPr marL="228600" lvl="0"/>
            <a:r>
              <a:rPr lang="en-US" sz="2400" b="1" dirty="0">
                <a:solidFill>
                  <a:schemeClr val="accent5"/>
                </a:solidFill>
                <a:latin typeface="Arial" panose="020B0604020202020204" pitchFamily="34" charset="0"/>
                <a:cs typeface="Arial" panose="020B0604020202020204" pitchFamily="34" charset="0"/>
              </a:rPr>
              <a:t>1 in 4</a:t>
            </a:r>
            <a:r>
              <a:rPr lang="en-US" sz="1800" dirty="0">
                <a:solidFill>
                  <a:schemeClr val="accent5"/>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boards miss cybersecurity expertise among their members</a:t>
            </a:r>
            <a:endParaRPr lang="en-GB" sz="1600" dirty="0">
              <a:latin typeface="Arial" panose="020B0604020202020204" pitchFamily="34" charset="0"/>
              <a:cs typeface="Arial" panose="020B0604020202020204" pitchFamily="34" charset="0"/>
            </a:endParaRPr>
          </a:p>
          <a:p>
            <a:pPr marL="228600" lvl="0"/>
            <a:endParaRPr lang="en-US" sz="2400" b="1" dirty="0">
              <a:solidFill>
                <a:schemeClr val="accent5"/>
              </a:solidFill>
              <a:latin typeface="Arial" panose="020B0604020202020204" pitchFamily="34" charset="0"/>
              <a:cs typeface="Arial" panose="020B0604020202020204" pitchFamily="34" charset="0"/>
            </a:endParaRPr>
          </a:p>
          <a:p>
            <a:pPr marL="228600" lvl="0"/>
            <a:r>
              <a:rPr lang="en-US" sz="2400" b="1" dirty="0">
                <a:solidFill>
                  <a:schemeClr val="accent5"/>
                </a:solidFill>
                <a:latin typeface="Arial" panose="020B0604020202020204" pitchFamily="34" charset="0"/>
                <a:cs typeface="Arial" panose="020B0604020202020204" pitchFamily="34" charset="0"/>
              </a:rPr>
              <a:t>23% </a:t>
            </a:r>
            <a:r>
              <a:rPr lang="en-US" sz="1600" dirty="0">
                <a:latin typeface="Arial" panose="020B0604020202020204" pitchFamily="34" charset="0"/>
                <a:cs typeface="Arial" panose="020B0604020202020204" pitchFamily="34" charset="0"/>
              </a:rPr>
              <a:t>of board members surveyed do not believe cybersecurity is a top priority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for their board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324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25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800" fill="hold"/>
                                        <p:tgtEl>
                                          <p:spTgt spid="23"/>
                                        </p:tgtEl>
                                        <p:attrNameLst>
                                          <p:attrName>ppt_x</p:attrName>
                                        </p:attrNameLst>
                                      </p:cBhvr>
                                      <p:tavLst>
                                        <p:tav tm="0">
                                          <p:val>
                                            <p:strVal val="0-#ppt_w/2"/>
                                          </p:val>
                                        </p:tav>
                                        <p:tav tm="100000">
                                          <p:val>
                                            <p:strVal val="#ppt_x"/>
                                          </p:val>
                                        </p:tav>
                                      </p:tavLst>
                                    </p:anim>
                                    <p:anim calcmode="lin" valueType="num">
                                      <p:cBhvr additive="base">
                                        <p:cTn id="8" dur="8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62500" fill="hold"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900" fill="hold"/>
                                        <p:tgtEl>
                                          <p:spTgt spid="27"/>
                                        </p:tgtEl>
                                        <p:attrNameLst>
                                          <p:attrName>ppt_x</p:attrName>
                                        </p:attrNameLst>
                                      </p:cBhvr>
                                      <p:tavLst>
                                        <p:tav tm="0">
                                          <p:val>
                                            <p:strVal val="0-#ppt_w/2"/>
                                          </p:val>
                                        </p:tav>
                                        <p:tav tm="100000">
                                          <p:val>
                                            <p:strVal val="#ppt_x"/>
                                          </p:val>
                                        </p:tav>
                                      </p:tavLst>
                                    </p:anim>
                                    <p:anim calcmode="lin" valueType="num">
                                      <p:cBhvr additive="base">
                                        <p:cTn id="12" dur="900" fill="hold"/>
                                        <p:tgtEl>
                                          <p:spTgt spid="2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8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2" presetClass="entr" presetSubtype="2" decel="62500" fill="hold" nodeType="withEffect">
                                  <p:stCondLst>
                                    <p:cond delay="20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900" fill="hold"/>
                                        <p:tgtEl>
                                          <p:spTgt spid="31"/>
                                        </p:tgtEl>
                                        <p:attrNameLst>
                                          <p:attrName>ppt_x</p:attrName>
                                        </p:attrNameLst>
                                      </p:cBhvr>
                                      <p:tavLst>
                                        <p:tav tm="0">
                                          <p:val>
                                            <p:strVal val="1+#ppt_w/2"/>
                                          </p:val>
                                        </p:tav>
                                        <p:tav tm="100000">
                                          <p:val>
                                            <p:strVal val="#ppt_x"/>
                                          </p:val>
                                        </p:tav>
                                      </p:tavLst>
                                    </p:anim>
                                    <p:anim calcmode="lin" valueType="num">
                                      <p:cBhvr additive="base">
                                        <p:cTn id="19" dur="900" fill="hold"/>
                                        <p:tgtEl>
                                          <p:spTgt spid="31"/>
                                        </p:tgtEl>
                                        <p:attrNameLst>
                                          <p:attrName>ppt_y</p:attrName>
                                        </p:attrNameLst>
                                      </p:cBhvr>
                                      <p:tavLst>
                                        <p:tav tm="0">
                                          <p:val>
                                            <p:strVal val="#ppt_y"/>
                                          </p:val>
                                        </p:tav>
                                        <p:tav tm="100000">
                                          <p:val>
                                            <p:strVal val="#ppt_y"/>
                                          </p:val>
                                        </p:tav>
                                      </p:tavLst>
                                    </p:anim>
                                  </p:childTnLst>
                                </p:cTn>
                              </p:par>
                              <p:par>
                                <p:cTn id="20" presetID="2" presetClass="entr" presetSubtype="2" decel="625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400" fill="hold"/>
                                        <p:tgtEl>
                                          <p:spTgt spid="8"/>
                                        </p:tgtEl>
                                        <p:attrNameLst>
                                          <p:attrName>ppt_x</p:attrName>
                                        </p:attrNameLst>
                                      </p:cBhvr>
                                      <p:tavLst>
                                        <p:tav tm="0">
                                          <p:val>
                                            <p:strVal val="1+#ppt_w/2"/>
                                          </p:val>
                                        </p:tav>
                                        <p:tav tm="100000">
                                          <p:val>
                                            <p:strVal val="#ppt_x"/>
                                          </p:val>
                                        </p:tav>
                                      </p:tavLst>
                                    </p:anim>
                                    <p:anim calcmode="lin" valueType="num">
                                      <p:cBhvr additive="base">
                                        <p:cTn id="23" dur="14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decel="62500" fill="hold" nodeType="withEffect">
                                  <p:stCondLst>
                                    <p:cond delay="30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1400" fill="hold"/>
                                        <p:tgtEl>
                                          <p:spTgt spid="18"/>
                                        </p:tgtEl>
                                        <p:attrNameLst>
                                          <p:attrName>ppt_x</p:attrName>
                                        </p:attrNameLst>
                                      </p:cBhvr>
                                      <p:tavLst>
                                        <p:tav tm="0">
                                          <p:val>
                                            <p:strVal val="0-#ppt_w/2"/>
                                          </p:val>
                                        </p:tav>
                                        <p:tav tm="100000">
                                          <p:val>
                                            <p:strVal val="#ppt_x"/>
                                          </p:val>
                                        </p:tav>
                                      </p:tavLst>
                                    </p:anim>
                                    <p:anim calcmode="lin" valueType="num">
                                      <p:cBhvr additive="base">
                                        <p:cTn id="27" dur="140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2" decel="62500" fill="hold" nodeType="withEffect">
                                  <p:stCondLst>
                                    <p:cond delay="8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400" fill="hold"/>
                                        <p:tgtEl>
                                          <p:spTgt spid="13"/>
                                        </p:tgtEl>
                                        <p:attrNameLst>
                                          <p:attrName>ppt_x</p:attrName>
                                        </p:attrNameLst>
                                      </p:cBhvr>
                                      <p:tavLst>
                                        <p:tav tm="0">
                                          <p:val>
                                            <p:strVal val="1+#ppt_w/2"/>
                                          </p:val>
                                        </p:tav>
                                        <p:tav tm="100000">
                                          <p:val>
                                            <p:strVal val="#ppt_x"/>
                                          </p:val>
                                        </p:tav>
                                      </p:tavLst>
                                    </p:anim>
                                    <p:anim calcmode="lin" valueType="num">
                                      <p:cBhvr additive="base">
                                        <p:cTn id="31" dur="1400" fill="hold"/>
                                        <p:tgtEl>
                                          <p:spTgt spid="13"/>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80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71227-5B4E-064C-BA7D-175A0959879D}"/>
              </a:ext>
            </a:extLst>
          </p:cNvPr>
          <p:cNvSpPr/>
          <p:nvPr/>
        </p:nvSpPr>
        <p:spPr>
          <a:xfrm>
            <a:off x="1454727" y="1385022"/>
            <a:ext cx="4572000" cy="4575203"/>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 name="Title 1"/>
          <p:cNvSpPr>
            <a:spLocks noGrp="1"/>
          </p:cNvSpPr>
          <p:nvPr>
            <p:ph type="title"/>
          </p:nvPr>
        </p:nvSpPr>
        <p:spPr/>
        <p:txBody>
          <a:bodyPr/>
          <a:lstStyle/>
          <a:p>
            <a:r>
              <a:rPr lang="en-GB" dirty="0"/>
              <a:t>Keeping cybersecurity on the agenda</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E720E-C72B-42F0-AD69-52D60E3C605E}" type="slidenum">
              <a:rPr kumimoji="0" lang="en-GB" sz="700" b="0" i="0" u="none" strike="noStrike" kern="1200" cap="none" spc="0" normalizeH="0" baseline="0" noProof="0" smtClean="0">
                <a:ln>
                  <a:noFill/>
                </a:ln>
                <a:solidFill>
                  <a:srgbClr val="C7C9C8">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700" b="0" i="0" u="none" strike="noStrike" kern="1200" cap="none" spc="0" normalizeH="0" baseline="0" noProof="0">
              <a:ln>
                <a:noFill/>
              </a:ln>
              <a:solidFill>
                <a:srgbClr val="C7C9C8">
                  <a:lumMod val="75000"/>
                </a:srgbClr>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4208D229-525E-4CEC-B3E8-429A00528D4D}"/>
              </a:ext>
            </a:extLst>
          </p:cNvPr>
          <p:cNvSpPr txBox="1"/>
          <p:nvPr/>
        </p:nvSpPr>
        <p:spPr>
          <a:xfrm>
            <a:off x="6891157" y="1385023"/>
            <a:ext cx="4383506" cy="3693319"/>
          </a:xfrm>
          <a:prstGeom prst="rect">
            <a:avLst/>
          </a:prstGeom>
          <a:noFill/>
        </p:spPr>
        <p:txBody>
          <a:bodyPr wrap="square">
            <a:spAutoFit/>
          </a:bodyPr>
          <a:lstStyle/>
          <a:p>
            <a:pPr algn="l"/>
            <a:r>
              <a:rPr lang="en-US" sz="1800" b="0" i="0" u="none" strike="noStrike" baseline="0" dirty="0">
                <a:solidFill>
                  <a:schemeClr val="tx1"/>
                </a:solidFill>
                <a:latin typeface="+mj-lt"/>
              </a:rPr>
              <a:t>The good news is most board members reported keeping the issue of cyber</a:t>
            </a:r>
          </a:p>
          <a:p>
            <a:pPr algn="l"/>
            <a:r>
              <a:rPr lang="en-US" sz="1800" b="0" i="0" u="none" strike="noStrike" baseline="0" dirty="0">
                <a:solidFill>
                  <a:schemeClr val="tx1"/>
                </a:solidFill>
                <a:latin typeface="+mj-lt"/>
              </a:rPr>
              <a:t>defense regularly on the agenda. Of those surveyed, </a:t>
            </a:r>
            <a:r>
              <a:rPr lang="en-US" sz="1800" b="1" i="0" u="none" strike="noStrike" baseline="0" dirty="0">
                <a:solidFill>
                  <a:schemeClr val="tx1"/>
                </a:solidFill>
                <a:latin typeface="+mj-lt"/>
              </a:rPr>
              <a:t>76% </a:t>
            </a:r>
            <a:r>
              <a:rPr lang="en-US" sz="1800" b="0" i="0" u="none" strike="noStrike" baseline="0" dirty="0">
                <a:solidFill>
                  <a:schemeClr val="tx1"/>
                </a:solidFill>
                <a:latin typeface="+mj-lt"/>
              </a:rPr>
              <a:t>said they discuss</a:t>
            </a:r>
          </a:p>
          <a:p>
            <a:pPr algn="l"/>
            <a:r>
              <a:rPr lang="en-US" sz="1800" b="0" i="0" u="none" strike="noStrike" baseline="0" dirty="0">
                <a:solidFill>
                  <a:schemeClr val="tx1"/>
                </a:solidFill>
                <a:latin typeface="+mj-lt"/>
              </a:rPr>
              <a:t>security matters at least once a month. </a:t>
            </a:r>
          </a:p>
          <a:p>
            <a:pPr algn="l"/>
            <a:endParaRPr lang="en-US" sz="1800" dirty="0">
              <a:solidFill>
                <a:schemeClr val="tx1"/>
              </a:solidFill>
              <a:latin typeface="+mj-lt"/>
            </a:endParaRPr>
          </a:p>
          <a:p>
            <a:pPr algn="l"/>
            <a:r>
              <a:rPr lang="en-US" sz="1800" b="0" i="0" u="none" strike="noStrike" baseline="0" dirty="0">
                <a:solidFill>
                  <a:schemeClr val="tx1"/>
                </a:solidFill>
                <a:latin typeface="+mj-lt"/>
              </a:rPr>
              <a:t>This is encouraging. But given the daily</a:t>
            </a:r>
          </a:p>
          <a:p>
            <a:pPr algn="l"/>
            <a:r>
              <a:rPr lang="en-US" sz="1800" b="0" i="0" u="none" strike="noStrike" baseline="0" dirty="0">
                <a:solidFill>
                  <a:schemeClr val="tx1"/>
                </a:solidFill>
                <a:latin typeface="+mj-lt"/>
              </a:rPr>
              <a:t>barrage of threats facing most organizations, it may not be enough.</a:t>
            </a:r>
          </a:p>
          <a:p>
            <a:pPr algn="l"/>
            <a:endParaRPr lang="en-US" sz="1800" b="0" i="0" u="none" strike="noStrike" baseline="0" dirty="0">
              <a:solidFill>
                <a:schemeClr val="tx1"/>
              </a:solidFill>
              <a:latin typeface="+mj-lt"/>
            </a:endParaRPr>
          </a:p>
          <a:p>
            <a:pPr algn="l"/>
            <a:r>
              <a:rPr lang="en-US" sz="1800" b="0" i="0" u="none" strike="noStrike" baseline="0" dirty="0">
                <a:solidFill>
                  <a:schemeClr val="tx1"/>
                </a:solidFill>
                <a:latin typeface="+mj-lt"/>
              </a:rPr>
              <a:t>The greater concern is the </a:t>
            </a:r>
            <a:r>
              <a:rPr lang="en-US" sz="1800" b="1" i="0" u="none" strike="noStrike" baseline="0" dirty="0">
                <a:solidFill>
                  <a:schemeClr val="tx1"/>
                </a:solidFill>
                <a:latin typeface="+mj-lt"/>
              </a:rPr>
              <a:t>24% </a:t>
            </a:r>
            <a:r>
              <a:rPr lang="en-US" sz="1800" b="0" i="0" u="none" strike="noStrike" baseline="0" dirty="0">
                <a:solidFill>
                  <a:schemeClr val="tx1"/>
                </a:solidFill>
                <a:latin typeface="+mj-lt"/>
              </a:rPr>
              <a:t>of businesses failing to discuss this important topic on a regular basis.</a:t>
            </a:r>
            <a:endParaRPr lang="en-GB" sz="1800" dirty="0">
              <a:solidFill>
                <a:schemeClr val="tx1"/>
              </a:solidFill>
              <a:latin typeface="+mj-lt"/>
              <a:cs typeface="Arial" panose="020B0604020202020204" pitchFamily="34" charset="0"/>
            </a:endParaRPr>
          </a:p>
        </p:txBody>
      </p:sp>
      <p:sp>
        <p:nvSpPr>
          <p:cNvPr id="7" name="TextBox 6">
            <a:extLst>
              <a:ext uri="{FF2B5EF4-FFF2-40B4-BE49-F238E27FC236}">
                <a16:creationId xmlns:a16="http://schemas.microsoft.com/office/drawing/2014/main" id="{9F4C7321-4776-CC46-88FF-EA833807C874}"/>
              </a:ext>
            </a:extLst>
          </p:cNvPr>
          <p:cNvSpPr txBox="1"/>
          <p:nvPr/>
        </p:nvSpPr>
        <p:spPr>
          <a:xfrm>
            <a:off x="2221895" y="1542034"/>
            <a:ext cx="2951683" cy="463908"/>
          </a:xfrm>
          <a:prstGeom prst="rect">
            <a:avLst/>
          </a:prstGeom>
          <a:noFill/>
        </p:spPr>
        <p:txBody>
          <a:bodyPr wrap="square" lIns="0" tIns="0" rIns="0" bIns="0" rtlCol="0">
            <a:noAutofit/>
          </a:bodyPr>
          <a:lstStyle/>
          <a:p>
            <a:pPr algn="ctr">
              <a:lnSpc>
                <a:spcPct val="90000"/>
              </a:lnSpc>
            </a:pPr>
            <a:r>
              <a:rPr lang="en-GB" sz="1200" dirty="0"/>
              <a:t>How often does your board discuss cybersecurity matters?</a:t>
            </a:r>
          </a:p>
        </p:txBody>
      </p:sp>
      <p:sp>
        <p:nvSpPr>
          <p:cNvPr id="3" name="Rounded Rectangle 2">
            <a:extLst>
              <a:ext uri="{FF2B5EF4-FFF2-40B4-BE49-F238E27FC236}">
                <a16:creationId xmlns:a16="http://schemas.microsoft.com/office/drawing/2014/main" id="{9EA6E206-6B25-E443-8E86-F17880540CD3}"/>
              </a:ext>
            </a:extLst>
          </p:cNvPr>
          <p:cNvSpPr/>
          <p:nvPr/>
        </p:nvSpPr>
        <p:spPr>
          <a:xfrm>
            <a:off x="4812644" y="2727885"/>
            <a:ext cx="721867" cy="141316"/>
          </a:xfrm>
          <a:prstGeom prst="roundRect">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90000"/>
              </a:lnSpc>
            </a:pPr>
            <a:r>
              <a:rPr lang="en-US" sz="700" b="1" dirty="0"/>
              <a:t>Once a month</a:t>
            </a:r>
          </a:p>
        </p:txBody>
      </p:sp>
      <p:sp>
        <p:nvSpPr>
          <p:cNvPr id="10" name="Rounded Rectangle 9">
            <a:extLst>
              <a:ext uri="{FF2B5EF4-FFF2-40B4-BE49-F238E27FC236}">
                <a16:creationId xmlns:a16="http://schemas.microsoft.com/office/drawing/2014/main" id="{A95EE2E0-5F9C-D84F-BC2E-FC7A6EE9CDA8}"/>
              </a:ext>
            </a:extLst>
          </p:cNvPr>
          <p:cNvSpPr/>
          <p:nvPr/>
        </p:nvSpPr>
        <p:spPr>
          <a:xfrm>
            <a:off x="2809277" y="5090788"/>
            <a:ext cx="721867" cy="141316"/>
          </a:xfrm>
          <a:prstGeom prst="round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90000"/>
              </a:lnSpc>
            </a:pPr>
            <a:r>
              <a:rPr lang="en-US" sz="700" b="1" dirty="0"/>
              <a:t>Once a week</a:t>
            </a:r>
          </a:p>
        </p:txBody>
      </p:sp>
      <p:sp>
        <p:nvSpPr>
          <p:cNvPr id="11" name="Rounded Rectangle 10">
            <a:extLst>
              <a:ext uri="{FF2B5EF4-FFF2-40B4-BE49-F238E27FC236}">
                <a16:creationId xmlns:a16="http://schemas.microsoft.com/office/drawing/2014/main" id="{B225D368-A2DD-374A-A5D2-D8728AE41E1A}"/>
              </a:ext>
            </a:extLst>
          </p:cNvPr>
          <p:cNvSpPr/>
          <p:nvPr/>
        </p:nvSpPr>
        <p:spPr>
          <a:xfrm>
            <a:off x="1969028" y="4309391"/>
            <a:ext cx="624544" cy="254296"/>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90000"/>
              </a:lnSpc>
            </a:pPr>
            <a:r>
              <a:rPr lang="en-US" sz="700" b="1" dirty="0"/>
              <a:t>Every board meeting</a:t>
            </a:r>
          </a:p>
        </p:txBody>
      </p:sp>
      <p:sp>
        <p:nvSpPr>
          <p:cNvPr id="12" name="Rounded Rectangle 11">
            <a:extLst>
              <a:ext uri="{FF2B5EF4-FFF2-40B4-BE49-F238E27FC236}">
                <a16:creationId xmlns:a16="http://schemas.microsoft.com/office/drawing/2014/main" id="{26E8D469-C4E2-7247-9E52-CD2AE84956B8}"/>
              </a:ext>
            </a:extLst>
          </p:cNvPr>
          <p:cNvSpPr/>
          <p:nvPr/>
        </p:nvSpPr>
        <p:spPr>
          <a:xfrm>
            <a:off x="1834808" y="3047556"/>
            <a:ext cx="774173" cy="254296"/>
          </a:xfrm>
          <a:prstGeom prst="roundRect">
            <a:avLst/>
          </a:prstGeom>
          <a:solidFill>
            <a:srgbClr val="E9823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90000"/>
              </a:lnSpc>
            </a:pPr>
            <a:r>
              <a:rPr lang="en-US" sz="700" b="1" dirty="0"/>
              <a:t>Once every two</a:t>
            </a:r>
          </a:p>
          <a:p>
            <a:pPr algn="ctr">
              <a:lnSpc>
                <a:spcPct val="90000"/>
              </a:lnSpc>
            </a:pPr>
            <a:r>
              <a:rPr lang="en-US" sz="700" b="1" dirty="0"/>
              <a:t>months</a:t>
            </a:r>
          </a:p>
        </p:txBody>
      </p:sp>
      <p:sp>
        <p:nvSpPr>
          <p:cNvPr id="13" name="Rounded Rectangle 12">
            <a:extLst>
              <a:ext uri="{FF2B5EF4-FFF2-40B4-BE49-F238E27FC236}">
                <a16:creationId xmlns:a16="http://schemas.microsoft.com/office/drawing/2014/main" id="{AE6FDC90-C922-2C45-9CD5-ED3AA618D3A3}"/>
              </a:ext>
            </a:extLst>
          </p:cNvPr>
          <p:cNvSpPr/>
          <p:nvPr/>
        </p:nvSpPr>
        <p:spPr>
          <a:xfrm>
            <a:off x="2248350" y="2294313"/>
            <a:ext cx="873925" cy="254296"/>
          </a:xfrm>
          <a:prstGeom prst="round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90000"/>
              </a:lnSpc>
            </a:pPr>
            <a:r>
              <a:rPr lang="en-US" sz="700" b="1" dirty="0"/>
              <a:t>Once every 3 to 5</a:t>
            </a:r>
          </a:p>
          <a:p>
            <a:pPr algn="ctr">
              <a:lnSpc>
                <a:spcPct val="90000"/>
              </a:lnSpc>
            </a:pPr>
            <a:r>
              <a:rPr lang="en-US" sz="700" b="1" dirty="0"/>
              <a:t>months</a:t>
            </a:r>
          </a:p>
        </p:txBody>
      </p:sp>
      <p:sp>
        <p:nvSpPr>
          <p:cNvPr id="15" name="Rounded Rectangle 14">
            <a:extLst>
              <a:ext uri="{FF2B5EF4-FFF2-40B4-BE49-F238E27FC236}">
                <a16:creationId xmlns:a16="http://schemas.microsoft.com/office/drawing/2014/main" id="{EC8A43C2-8DD4-A84A-A41B-5C48C2696E61}"/>
              </a:ext>
            </a:extLst>
          </p:cNvPr>
          <p:cNvSpPr/>
          <p:nvPr/>
        </p:nvSpPr>
        <p:spPr>
          <a:xfrm>
            <a:off x="3409401" y="2252278"/>
            <a:ext cx="399011" cy="141316"/>
          </a:xfrm>
          <a:prstGeom prst="round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90000"/>
              </a:lnSpc>
            </a:pPr>
            <a:r>
              <a:rPr lang="en-US" sz="700" b="1" dirty="0"/>
              <a:t>Other</a:t>
            </a:r>
          </a:p>
        </p:txBody>
      </p:sp>
      <p:sp>
        <p:nvSpPr>
          <p:cNvPr id="16" name="Rounded Rectangle 15">
            <a:extLst>
              <a:ext uri="{FF2B5EF4-FFF2-40B4-BE49-F238E27FC236}">
                <a16:creationId xmlns:a16="http://schemas.microsoft.com/office/drawing/2014/main" id="{35061107-C86A-1042-AE76-BA5329B7A91E}"/>
              </a:ext>
            </a:extLst>
          </p:cNvPr>
          <p:cNvSpPr/>
          <p:nvPr/>
        </p:nvSpPr>
        <p:spPr>
          <a:xfrm>
            <a:off x="4925532" y="4605250"/>
            <a:ext cx="873925" cy="254296"/>
          </a:xfrm>
          <a:prstGeom prst="round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ct val="90000"/>
              </a:lnSpc>
            </a:pPr>
            <a:r>
              <a:rPr lang="en-US" sz="700" b="1" dirty="0"/>
              <a:t>Once every 2 to 3</a:t>
            </a:r>
          </a:p>
          <a:p>
            <a:pPr algn="ctr">
              <a:lnSpc>
                <a:spcPct val="90000"/>
              </a:lnSpc>
            </a:pPr>
            <a:r>
              <a:rPr lang="en-US" sz="700" b="1" dirty="0"/>
              <a:t>weeks</a:t>
            </a:r>
          </a:p>
        </p:txBody>
      </p:sp>
      <p:sp>
        <p:nvSpPr>
          <p:cNvPr id="17" name="TextBox 16">
            <a:extLst>
              <a:ext uri="{FF2B5EF4-FFF2-40B4-BE49-F238E27FC236}">
                <a16:creationId xmlns:a16="http://schemas.microsoft.com/office/drawing/2014/main" id="{B2F7FD4A-4092-FB4F-B7F8-3CE92CEE3A3F}"/>
              </a:ext>
            </a:extLst>
          </p:cNvPr>
          <p:cNvSpPr txBox="1"/>
          <p:nvPr/>
        </p:nvSpPr>
        <p:spPr>
          <a:xfrm>
            <a:off x="1634617" y="5527971"/>
            <a:ext cx="3538960" cy="463908"/>
          </a:xfrm>
          <a:prstGeom prst="rect">
            <a:avLst/>
          </a:prstGeom>
          <a:noFill/>
        </p:spPr>
        <p:txBody>
          <a:bodyPr wrap="square" lIns="0" tIns="0" rIns="0" bIns="0" rtlCol="0">
            <a:noAutofit/>
          </a:bodyPr>
          <a:lstStyle/>
          <a:p>
            <a:pPr>
              <a:lnSpc>
                <a:spcPct val="90000"/>
              </a:lnSpc>
            </a:pPr>
            <a:r>
              <a:rPr lang="en-GB" sz="1050" dirty="0">
                <a:solidFill>
                  <a:schemeClr val="tx2"/>
                </a:solidFill>
              </a:rPr>
              <a:t>76% discuss security matters at least once a month</a:t>
            </a:r>
          </a:p>
          <a:p>
            <a:pPr>
              <a:lnSpc>
                <a:spcPct val="90000"/>
              </a:lnSpc>
            </a:pPr>
            <a:r>
              <a:rPr lang="en-GB" sz="1050" dirty="0">
                <a:solidFill>
                  <a:schemeClr val="tx2"/>
                </a:solidFill>
              </a:rPr>
              <a:t>(including 1% more often than once a week)</a:t>
            </a:r>
          </a:p>
        </p:txBody>
      </p:sp>
      <p:pic>
        <p:nvPicPr>
          <p:cNvPr id="18" name="Picture 17" descr="Chart, sunburst chart&#10;&#10;Description automatically generated">
            <a:extLst>
              <a:ext uri="{FF2B5EF4-FFF2-40B4-BE49-F238E27FC236}">
                <a16:creationId xmlns:a16="http://schemas.microsoft.com/office/drawing/2014/main" id="{6094E29B-80CC-3C4B-BF5C-F8892E0DE854}"/>
              </a:ext>
            </a:extLst>
          </p:cNvPr>
          <p:cNvPicPr>
            <a:picLocks noChangeAspect="1"/>
          </p:cNvPicPr>
          <p:nvPr/>
        </p:nvPicPr>
        <p:blipFill rotWithShape="1">
          <a:blip r:embed="rId3"/>
          <a:srcRect l="26894" t="17778" r="26895" b="19096"/>
          <a:stretch/>
        </p:blipFill>
        <p:spPr>
          <a:xfrm>
            <a:off x="2542738" y="2580263"/>
            <a:ext cx="2630840" cy="2491106"/>
          </a:xfrm>
          <a:prstGeom prst="rect">
            <a:avLst/>
          </a:prstGeom>
        </p:spPr>
      </p:pic>
    </p:spTree>
    <p:extLst>
      <p:ext uri="{BB962C8B-B14F-4D97-AF65-F5344CB8AC3E}">
        <p14:creationId xmlns:p14="http://schemas.microsoft.com/office/powerpoint/2010/main" val="9010629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D805-B768-ADB7-B17C-BC2ED1796D5F}"/>
              </a:ext>
            </a:extLst>
          </p:cNvPr>
          <p:cNvSpPr>
            <a:spLocks noGrp="1"/>
          </p:cNvSpPr>
          <p:nvPr>
            <p:ph type="ctrTitle"/>
          </p:nvPr>
        </p:nvSpPr>
        <p:spPr>
          <a:xfrm>
            <a:off x="417712" y="2425190"/>
            <a:ext cx="10289617" cy="4060825"/>
          </a:xfrm>
        </p:spPr>
        <p:txBody>
          <a:bodyPr/>
          <a:lstStyle/>
          <a:p>
            <a:r>
              <a:rPr lang="en-GB" sz="5400" b="0" dirty="0">
                <a:solidFill>
                  <a:srgbClr val="FFFFFF"/>
                </a:solidFill>
                <a:latin typeface="Arial" panose="020B0604020202020204"/>
              </a:rPr>
              <a:t>Examining the CISO’s relationship with the boardroom</a:t>
            </a:r>
            <a:br>
              <a:rPr lang="en-US" sz="5400" b="0" dirty="0">
                <a:solidFill>
                  <a:srgbClr val="FFFFFF"/>
                </a:solidFill>
                <a:latin typeface="Arial" panose="020B0604020202020204"/>
              </a:rPr>
            </a:br>
            <a:endParaRPr lang="en-US" dirty="0"/>
          </a:p>
        </p:txBody>
      </p:sp>
    </p:spTree>
    <p:extLst>
      <p:ext uri="{BB962C8B-B14F-4D97-AF65-F5344CB8AC3E}">
        <p14:creationId xmlns:p14="http://schemas.microsoft.com/office/powerpoint/2010/main" val="263399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relationship between boards and CISOs has room for improvement</a:t>
            </a:r>
          </a:p>
        </p:txBody>
      </p:sp>
      <p:sp>
        <p:nvSpPr>
          <p:cNvPr id="9" name="Google Shape;485;p89">
            <a:extLst>
              <a:ext uri="{FF2B5EF4-FFF2-40B4-BE49-F238E27FC236}">
                <a16:creationId xmlns:a16="http://schemas.microsoft.com/office/drawing/2014/main" id="{5F89CEA7-9F30-43FB-BFA5-F30AB0D1F205}"/>
              </a:ext>
            </a:extLst>
          </p:cNvPr>
          <p:cNvSpPr txBox="1"/>
          <p:nvPr/>
        </p:nvSpPr>
        <p:spPr>
          <a:xfrm>
            <a:off x="495141" y="1219199"/>
            <a:ext cx="10791376" cy="1554145"/>
          </a:xfrm>
          <a:prstGeom prst="rect">
            <a:avLst/>
          </a:prstGeom>
          <a:noFill/>
          <a:ln>
            <a:noFill/>
          </a:ln>
        </p:spPr>
        <p:txBody>
          <a:bodyPr spcFirstLastPara="1" wrap="square" lIns="91425" tIns="45700" rIns="91425" bIns="45700" anchor="t" anchorCtr="0">
            <a:noAutofit/>
          </a:bodyPr>
          <a:lstStyle/>
          <a:p>
            <a:pPr algn="l"/>
            <a:r>
              <a:rPr lang="en-GB" sz="1600" b="0" i="0" u="none" strike="noStrike" baseline="0" dirty="0">
                <a:solidFill>
                  <a:schemeClr val="tx1"/>
                </a:solidFill>
                <a:latin typeface="+mn-lt"/>
              </a:rPr>
              <a:t>Board members and CISOs do not always see eye-to-eye. While over two-thirds (69%) of board members say that they see eye-to-eye with their CISOs, just 51% of CISOs feel the same way. </a:t>
            </a:r>
          </a:p>
          <a:p>
            <a:pPr algn="l"/>
            <a:endParaRPr lang="en-GB" sz="1600" dirty="0">
              <a:solidFill>
                <a:schemeClr val="tx1"/>
              </a:solidFill>
              <a:latin typeface="+mn-lt"/>
            </a:endParaRPr>
          </a:p>
        </p:txBody>
      </p:sp>
      <p:pic>
        <p:nvPicPr>
          <p:cNvPr id="7" name="Picture 6" descr="A picture containing chart&#10;&#10;Description automatically generated">
            <a:extLst>
              <a:ext uri="{FF2B5EF4-FFF2-40B4-BE49-F238E27FC236}">
                <a16:creationId xmlns:a16="http://schemas.microsoft.com/office/drawing/2014/main" id="{36A59F8D-A4B0-4D47-9CF2-DF881D8DB05A}"/>
              </a:ext>
            </a:extLst>
          </p:cNvPr>
          <p:cNvPicPr>
            <a:picLocks noChangeAspect="1"/>
          </p:cNvPicPr>
          <p:nvPr/>
        </p:nvPicPr>
        <p:blipFill rotWithShape="1">
          <a:blip r:embed="rId3"/>
          <a:srcRect b="11690"/>
          <a:stretch/>
        </p:blipFill>
        <p:spPr>
          <a:xfrm>
            <a:off x="494478" y="1895152"/>
            <a:ext cx="11149989" cy="3682688"/>
          </a:xfrm>
          <a:prstGeom prst="rect">
            <a:avLst/>
          </a:prstGeom>
        </p:spPr>
      </p:pic>
      <p:sp>
        <p:nvSpPr>
          <p:cNvPr id="8" name="TextBox 7">
            <a:extLst>
              <a:ext uri="{FF2B5EF4-FFF2-40B4-BE49-F238E27FC236}">
                <a16:creationId xmlns:a16="http://schemas.microsoft.com/office/drawing/2014/main" id="{03AF9AD9-85E8-DE48-9956-15D169B384A5}"/>
              </a:ext>
            </a:extLst>
          </p:cNvPr>
          <p:cNvSpPr txBox="1"/>
          <p:nvPr/>
        </p:nvSpPr>
        <p:spPr>
          <a:xfrm>
            <a:off x="3389638" y="2061742"/>
            <a:ext cx="5148756" cy="451090"/>
          </a:xfrm>
          <a:prstGeom prst="rect">
            <a:avLst/>
          </a:prstGeom>
          <a:noFill/>
        </p:spPr>
        <p:txBody>
          <a:bodyPr wrap="square" lIns="0" tIns="0" rIns="0" bIns="0" rtlCol="0">
            <a:noAutofit/>
          </a:bodyPr>
          <a:lstStyle/>
          <a:p>
            <a:pPr algn="ctr">
              <a:lnSpc>
                <a:spcPct val="90000"/>
              </a:lnSpc>
            </a:pPr>
            <a:r>
              <a:rPr lang="en-GB" sz="1200" dirty="0"/>
              <a:t>Percentage of board members and CISOs who agree that their</a:t>
            </a:r>
          </a:p>
          <a:p>
            <a:pPr algn="ctr">
              <a:lnSpc>
                <a:spcPct val="90000"/>
              </a:lnSpc>
            </a:pPr>
            <a:r>
              <a:rPr lang="en-GB" sz="1200" dirty="0"/>
              <a:t>organization is at risk of a material cyber attack in the next 12 months.</a:t>
            </a:r>
            <a:endParaRPr lang="en-US" sz="1200" dirty="0"/>
          </a:p>
        </p:txBody>
      </p:sp>
      <p:sp>
        <p:nvSpPr>
          <p:cNvPr id="10" name="TextBox 9">
            <a:extLst>
              <a:ext uri="{FF2B5EF4-FFF2-40B4-BE49-F238E27FC236}">
                <a16:creationId xmlns:a16="http://schemas.microsoft.com/office/drawing/2014/main" id="{B0A0386F-4B60-C142-BAEA-A67B43F32622}"/>
              </a:ext>
            </a:extLst>
          </p:cNvPr>
          <p:cNvSpPr txBox="1"/>
          <p:nvPr/>
        </p:nvSpPr>
        <p:spPr>
          <a:xfrm>
            <a:off x="10446122" y="2984740"/>
            <a:ext cx="1005840" cy="207819"/>
          </a:xfrm>
          <a:prstGeom prst="rect">
            <a:avLst/>
          </a:prstGeom>
          <a:noFill/>
        </p:spPr>
        <p:txBody>
          <a:bodyPr wrap="square" lIns="0" tIns="0" rIns="0" bIns="0" rtlCol="0">
            <a:noAutofit/>
          </a:bodyPr>
          <a:lstStyle/>
          <a:p>
            <a:pPr>
              <a:lnSpc>
                <a:spcPct val="90000"/>
              </a:lnSpc>
            </a:pPr>
            <a:r>
              <a:rPr lang="en-US" sz="1100" dirty="0">
                <a:solidFill>
                  <a:schemeClr val="accent1"/>
                </a:solidFill>
              </a:rPr>
              <a:t>Global 69%</a:t>
            </a:r>
          </a:p>
        </p:txBody>
      </p:sp>
      <p:sp>
        <p:nvSpPr>
          <p:cNvPr id="11" name="TextBox 10">
            <a:extLst>
              <a:ext uri="{FF2B5EF4-FFF2-40B4-BE49-F238E27FC236}">
                <a16:creationId xmlns:a16="http://schemas.microsoft.com/office/drawing/2014/main" id="{7661B051-F1AB-E547-8C4D-568BE23ECA1B}"/>
              </a:ext>
            </a:extLst>
          </p:cNvPr>
          <p:cNvSpPr txBox="1"/>
          <p:nvPr/>
        </p:nvSpPr>
        <p:spPr>
          <a:xfrm>
            <a:off x="10447302" y="3644069"/>
            <a:ext cx="1005840" cy="207819"/>
          </a:xfrm>
          <a:prstGeom prst="rect">
            <a:avLst/>
          </a:prstGeom>
          <a:noFill/>
        </p:spPr>
        <p:txBody>
          <a:bodyPr wrap="square" lIns="0" tIns="0" rIns="0" bIns="0" rtlCol="0">
            <a:noAutofit/>
          </a:bodyPr>
          <a:lstStyle/>
          <a:p>
            <a:pPr>
              <a:lnSpc>
                <a:spcPct val="90000"/>
              </a:lnSpc>
            </a:pPr>
            <a:r>
              <a:rPr lang="en-US" sz="1100" dirty="0">
                <a:solidFill>
                  <a:srgbClr val="E98233"/>
                </a:solidFill>
              </a:rPr>
              <a:t>Global 51%</a:t>
            </a:r>
          </a:p>
        </p:txBody>
      </p:sp>
      <p:grpSp>
        <p:nvGrpSpPr>
          <p:cNvPr id="12" name="Group 11">
            <a:extLst>
              <a:ext uri="{FF2B5EF4-FFF2-40B4-BE49-F238E27FC236}">
                <a16:creationId xmlns:a16="http://schemas.microsoft.com/office/drawing/2014/main" id="{A87E04CD-7931-BC46-A13C-249079DDFDB1}"/>
              </a:ext>
            </a:extLst>
          </p:cNvPr>
          <p:cNvGrpSpPr/>
          <p:nvPr/>
        </p:nvGrpSpPr>
        <p:grpSpPr>
          <a:xfrm>
            <a:off x="858872" y="5716377"/>
            <a:ext cx="906850" cy="229056"/>
            <a:chOff x="2800626" y="6176356"/>
            <a:chExt cx="906850" cy="229056"/>
          </a:xfrm>
        </p:grpSpPr>
        <p:sp>
          <p:nvSpPr>
            <p:cNvPr id="13" name="Rectangle 12">
              <a:extLst>
                <a:ext uri="{FF2B5EF4-FFF2-40B4-BE49-F238E27FC236}">
                  <a16:creationId xmlns:a16="http://schemas.microsoft.com/office/drawing/2014/main" id="{BF9B9E68-2CD9-C64A-9613-9BDBA4AB0911}"/>
                </a:ext>
              </a:extLst>
            </p:cNvPr>
            <p:cNvSpPr/>
            <p:nvPr/>
          </p:nvSpPr>
          <p:spPr>
            <a:xfrm>
              <a:off x="2800626" y="6176356"/>
              <a:ext cx="175330" cy="175330"/>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TextBox 13">
              <a:extLst>
                <a:ext uri="{FF2B5EF4-FFF2-40B4-BE49-F238E27FC236}">
                  <a16:creationId xmlns:a16="http://schemas.microsoft.com/office/drawing/2014/main" id="{5C6A5830-AAA3-4E4D-83EF-A7A760E75CD8}"/>
                </a:ext>
              </a:extLst>
            </p:cNvPr>
            <p:cNvSpPr txBox="1"/>
            <p:nvPr/>
          </p:nvSpPr>
          <p:spPr>
            <a:xfrm>
              <a:off x="3061562" y="6197593"/>
              <a:ext cx="645914" cy="207819"/>
            </a:xfrm>
            <a:prstGeom prst="rect">
              <a:avLst/>
            </a:prstGeom>
            <a:noFill/>
          </p:spPr>
          <p:txBody>
            <a:bodyPr wrap="square" lIns="0" tIns="0" rIns="0" bIns="0" rtlCol="0">
              <a:noAutofit/>
            </a:bodyPr>
            <a:lstStyle/>
            <a:p>
              <a:pPr>
                <a:lnSpc>
                  <a:spcPct val="90000"/>
                </a:lnSpc>
              </a:pPr>
              <a:r>
                <a:rPr lang="en-US" sz="1100" dirty="0">
                  <a:solidFill>
                    <a:schemeClr val="tx1"/>
                  </a:solidFill>
                </a:rPr>
                <a:t>Board</a:t>
              </a:r>
            </a:p>
          </p:txBody>
        </p:sp>
      </p:grpSp>
      <p:grpSp>
        <p:nvGrpSpPr>
          <p:cNvPr id="15" name="Group 14">
            <a:extLst>
              <a:ext uri="{FF2B5EF4-FFF2-40B4-BE49-F238E27FC236}">
                <a16:creationId xmlns:a16="http://schemas.microsoft.com/office/drawing/2014/main" id="{62AD355E-AF4A-8140-AFC2-07F262CAC191}"/>
              </a:ext>
            </a:extLst>
          </p:cNvPr>
          <p:cNvGrpSpPr/>
          <p:nvPr/>
        </p:nvGrpSpPr>
        <p:grpSpPr>
          <a:xfrm>
            <a:off x="1698458" y="5716377"/>
            <a:ext cx="906850" cy="229056"/>
            <a:chOff x="2800626" y="6176356"/>
            <a:chExt cx="906850" cy="229056"/>
          </a:xfrm>
        </p:grpSpPr>
        <p:sp>
          <p:nvSpPr>
            <p:cNvPr id="16" name="Rectangle 15">
              <a:extLst>
                <a:ext uri="{FF2B5EF4-FFF2-40B4-BE49-F238E27FC236}">
                  <a16:creationId xmlns:a16="http://schemas.microsoft.com/office/drawing/2014/main" id="{AD54BED4-947C-854B-8892-158517784E98}"/>
                </a:ext>
              </a:extLst>
            </p:cNvPr>
            <p:cNvSpPr/>
            <p:nvPr/>
          </p:nvSpPr>
          <p:spPr>
            <a:xfrm>
              <a:off x="2800626" y="6176356"/>
              <a:ext cx="175330" cy="175330"/>
            </a:xfrm>
            <a:prstGeom prst="rect">
              <a:avLst/>
            </a:prstGeom>
            <a:solidFill>
              <a:srgbClr val="E9823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7" name="TextBox 16">
              <a:extLst>
                <a:ext uri="{FF2B5EF4-FFF2-40B4-BE49-F238E27FC236}">
                  <a16:creationId xmlns:a16="http://schemas.microsoft.com/office/drawing/2014/main" id="{C1A4BC7B-BDC7-294F-B8B1-703D183A3A72}"/>
                </a:ext>
              </a:extLst>
            </p:cNvPr>
            <p:cNvSpPr txBox="1"/>
            <p:nvPr/>
          </p:nvSpPr>
          <p:spPr>
            <a:xfrm>
              <a:off x="3061562" y="6197593"/>
              <a:ext cx="645914" cy="207819"/>
            </a:xfrm>
            <a:prstGeom prst="rect">
              <a:avLst/>
            </a:prstGeom>
            <a:noFill/>
          </p:spPr>
          <p:txBody>
            <a:bodyPr wrap="square" lIns="0" tIns="0" rIns="0" bIns="0" rtlCol="0">
              <a:noAutofit/>
            </a:bodyPr>
            <a:lstStyle/>
            <a:p>
              <a:pPr>
                <a:lnSpc>
                  <a:spcPct val="90000"/>
                </a:lnSpc>
              </a:pPr>
              <a:r>
                <a:rPr lang="en-US" sz="1100" dirty="0">
                  <a:solidFill>
                    <a:schemeClr val="tx1"/>
                  </a:solidFill>
                </a:rPr>
                <a:t>CISO</a:t>
              </a:r>
            </a:p>
          </p:txBody>
        </p:sp>
      </p:grpSp>
      <p:grpSp>
        <p:nvGrpSpPr>
          <p:cNvPr id="18" name="Group 17">
            <a:extLst>
              <a:ext uri="{FF2B5EF4-FFF2-40B4-BE49-F238E27FC236}">
                <a16:creationId xmlns:a16="http://schemas.microsoft.com/office/drawing/2014/main" id="{BFBCFFCA-050D-BE42-B052-9EDA27D4F3E7}"/>
              </a:ext>
            </a:extLst>
          </p:cNvPr>
          <p:cNvGrpSpPr/>
          <p:nvPr/>
        </p:nvGrpSpPr>
        <p:grpSpPr>
          <a:xfrm>
            <a:off x="5764466" y="4824648"/>
            <a:ext cx="207192" cy="666516"/>
            <a:chOff x="803530" y="5002468"/>
            <a:chExt cx="207192" cy="666516"/>
          </a:xfrm>
        </p:grpSpPr>
        <p:sp>
          <p:nvSpPr>
            <p:cNvPr id="19" name="Rounded Rectangle 18">
              <a:extLst>
                <a:ext uri="{FF2B5EF4-FFF2-40B4-BE49-F238E27FC236}">
                  <a16:creationId xmlns:a16="http://schemas.microsoft.com/office/drawing/2014/main" id="{B10D2982-8925-7D45-9477-3781DC8F8886}"/>
                </a:ext>
              </a:extLst>
            </p:cNvPr>
            <p:cNvSpPr/>
            <p:nvPr/>
          </p:nvSpPr>
          <p:spPr>
            <a:xfrm rot="16200000">
              <a:off x="573868" y="5232130"/>
              <a:ext cx="666516"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France</a:t>
              </a:r>
            </a:p>
          </p:txBody>
        </p:sp>
        <p:pic>
          <p:nvPicPr>
            <p:cNvPr id="20" name="Picture 19">
              <a:extLst>
                <a:ext uri="{FF2B5EF4-FFF2-40B4-BE49-F238E27FC236}">
                  <a16:creationId xmlns:a16="http://schemas.microsoft.com/office/drawing/2014/main" id="{D049D6A4-FC91-DE4C-97F5-CB8E3950A1EC}"/>
                </a:ext>
              </a:extLst>
            </p:cNvPr>
            <p:cNvPicPr>
              <a:picLocks noChangeAspect="1"/>
            </p:cNvPicPr>
            <p:nvPr/>
          </p:nvPicPr>
          <p:blipFill>
            <a:blip r:embed="rId4"/>
            <a:stretch>
              <a:fillRect/>
            </a:stretch>
          </p:blipFill>
          <p:spPr>
            <a:xfrm>
              <a:off x="815818" y="5473607"/>
              <a:ext cx="178076" cy="178510"/>
            </a:xfrm>
            <a:prstGeom prst="rect">
              <a:avLst/>
            </a:prstGeom>
          </p:spPr>
        </p:pic>
      </p:grpSp>
      <p:grpSp>
        <p:nvGrpSpPr>
          <p:cNvPr id="21" name="Group 20">
            <a:extLst>
              <a:ext uri="{FF2B5EF4-FFF2-40B4-BE49-F238E27FC236}">
                <a16:creationId xmlns:a16="http://schemas.microsoft.com/office/drawing/2014/main" id="{A19FF884-B00B-C245-A2E0-E43182462A52}"/>
              </a:ext>
            </a:extLst>
          </p:cNvPr>
          <p:cNvGrpSpPr/>
          <p:nvPr/>
        </p:nvGrpSpPr>
        <p:grpSpPr>
          <a:xfrm>
            <a:off x="8140709" y="4765440"/>
            <a:ext cx="207192" cy="725724"/>
            <a:chOff x="1468548" y="4943260"/>
            <a:chExt cx="207192" cy="725724"/>
          </a:xfrm>
        </p:grpSpPr>
        <p:sp>
          <p:nvSpPr>
            <p:cNvPr id="22" name="Rounded Rectangle 21">
              <a:extLst>
                <a:ext uri="{FF2B5EF4-FFF2-40B4-BE49-F238E27FC236}">
                  <a16:creationId xmlns:a16="http://schemas.microsoft.com/office/drawing/2014/main" id="{5EE0E0B9-A49B-B14E-9B7F-AEDDAFE6E227}"/>
                </a:ext>
              </a:extLst>
            </p:cNvPr>
            <p:cNvSpPr/>
            <p:nvPr/>
          </p:nvSpPr>
          <p:spPr>
            <a:xfrm rot="16200000">
              <a:off x="1209282" y="5202526"/>
              <a:ext cx="725724"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Canada</a:t>
              </a:r>
            </a:p>
          </p:txBody>
        </p:sp>
        <p:pic>
          <p:nvPicPr>
            <p:cNvPr id="23" name="Picture 22">
              <a:extLst>
                <a:ext uri="{FF2B5EF4-FFF2-40B4-BE49-F238E27FC236}">
                  <a16:creationId xmlns:a16="http://schemas.microsoft.com/office/drawing/2014/main" id="{8B9DB5E0-BC0D-554E-B265-80D6FA51CA88}"/>
                </a:ext>
              </a:extLst>
            </p:cNvPr>
            <p:cNvPicPr>
              <a:picLocks noChangeAspect="1"/>
            </p:cNvPicPr>
            <p:nvPr/>
          </p:nvPicPr>
          <p:blipFill>
            <a:blip r:embed="rId5"/>
            <a:srcRect/>
            <a:stretch/>
          </p:blipFill>
          <p:spPr>
            <a:xfrm>
              <a:off x="1483106" y="5473607"/>
              <a:ext cx="178075" cy="178510"/>
            </a:xfrm>
            <a:prstGeom prst="rect">
              <a:avLst/>
            </a:prstGeom>
          </p:spPr>
        </p:pic>
      </p:grpSp>
      <p:grpSp>
        <p:nvGrpSpPr>
          <p:cNvPr id="24" name="Group 23">
            <a:extLst>
              <a:ext uri="{FF2B5EF4-FFF2-40B4-BE49-F238E27FC236}">
                <a16:creationId xmlns:a16="http://schemas.microsoft.com/office/drawing/2014/main" id="{64D77CE4-846B-EB44-A722-3C79C7FF9B85}"/>
              </a:ext>
            </a:extLst>
          </p:cNvPr>
          <p:cNvGrpSpPr/>
          <p:nvPr/>
        </p:nvGrpSpPr>
        <p:grpSpPr>
          <a:xfrm>
            <a:off x="6556547" y="4703563"/>
            <a:ext cx="207192" cy="787601"/>
            <a:chOff x="2145442" y="4881383"/>
            <a:chExt cx="207192" cy="787601"/>
          </a:xfrm>
        </p:grpSpPr>
        <p:sp>
          <p:nvSpPr>
            <p:cNvPr id="25" name="Rounded Rectangle 24">
              <a:extLst>
                <a:ext uri="{FF2B5EF4-FFF2-40B4-BE49-F238E27FC236}">
                  <a16:creationId xmlns:a16="http://schemas.microsoft.com/office/drawing/2014/main" id="{2FC4DC23-5BB2-394F-BAA7-E17AAB6AC0B5}"/>
                </a:ext>
              </a:extLst>
            </p:cNvPr>
            <p:cNvSpPr/>
            <p:nvPr/>
          </p:nvSpPr>
          <p:spPr>
            <a:xfrm rot="16200000">
              <a:off x="1855237" y="5171588"/>
              <a:ext cx="787601"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Australia</a:t>
              </a:r>
            </a:p>
          </p:txBody>
        </p:sp>
        <p:pic>
          <p:nvPicPr>
            <p:cNvPr id="26" name="Picture 25">
              <a:extLst>
                <a:ext uri="{FF2B5EF4-FFF2-40B4-BE49-F238E27FC236}">
                  <a16:creationId xmlns:a16="http://schemas.microsoft.com/office/drawing/2014/main" id="{F1183928-BE55-8147-A9F9-0D3B762D3532}"/>
                </a:ext>
              </a:extLst>
            </p:cNvPr>
            <p:cNvPicPr>
              <a:picLocks noChangeAspect="1"/>
            </p:cNvPicPr>
            <p:nvPr/>
          </p:nvPicPr>
          <p:blipFill>
            <a:blip r:embed="rId6"/>
            <a:srcRect/>
            <a:stretch/>
          </p:blipFill>
          <p:spPr>
            <a:xfrm>
              <a:off x="2159786" y="5473607"/>
              <a:ext cx="178075" cy="178509"/>
            </a:xfrm>
            <a:prstGeom prst="rect">
              <a:avLst/>
            </a:prstGeom>
          </p:spPr>
        </p:pic>
      </p:grpSp>
      <p:grpSp>
        <p:nvGrpSpPr>
          <p:cNvPr id="27" name="Group 26">
            <a:extLst>
              <a:ext uri="{FF2B5EF4-FFF2-40B4-BE49-F238E27FC236}">
                <a16:creationId xmlns:a16="http://schemas.microsoft.com/office/drawing/2014/main" id="{CFBC9711-1B3E-6C4E-9BA7-143D64365793}"/>
              </a:ext>
            </a:extLst>
          </p:cNvPr>
          <p:cNvGrpSpPr/>
          <p:nvPr/>
        </p:nvGrpSpPr>
        <p:grpSpPr>
          <a:xfrm>
            <a:off x="8932790" y="4634812"/>
            <a:ext cx="207192" cy="856352"/>
            <a:chOff x="2822335" y="4812632"/>
            <a:chExt cx="207192" cy="856352"/>
          </a:xfrm>
        </p:grpSpPr>
        <p:sp>
          <p:nvSpPr>
            <p:cNvPr id="28" name="Rounded Rectangle 27">
              <a:extLst>
                <a:ext uri="{FF2B5EF4-FFF2-40B4-BE49-F238E27FC236}">
                  <a16:creationId xmlns:a16="http://schemas.microsoft.com/office/drawing/2014/main" id="{0D24158C-2CA8-FC48-879D-4388C13C55A4}"/>
                </a:ext>
              </a:extLst>
            </p:cNvPr>
            <p:cNvSpPr/>
            <p:nvPr/>
          </p:nvSpPr>
          <p:spPr>
            <a:xfrm rot="16200000">
              <a:off x="2497755" y="5137212"/>
              <a:ext cx="856352"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Singapore</a:t>
              </a:r>
            </a:p>
          </p:txBody>
        </p:sp>
        <p:pic>
          <p:nvPicPr>
            <p:cNvPr id="29" name="Picture 28">
              <a:extLst>
                <a:ext uri="{FF2B5EF4-FFF2-40B4-BE49-F238E27FC236}">
                  <a16:creationId xmlns:a16="http://schemas.microsoft.com/office/drawing/2014/main" id="{4EE9C00D-1361-1B44-BEB8-30BEA5815BCF}"/>
                </a:ext>
              </a:extLst>
            </p:cNvPr>
            <p:cNvPicPr>
              <a:picLocks noChangeAspect="1"/>
            </p:cNvPicPr>
            <p:nvPr/>
          </p:nvPicPr>
          <p:blipFill>
            <a:blip r:embed="rId7"/>
            <a:srcRect/>
            <a:stretch/>
          </p:blipFill>
          <p:spPr>
            <a:xfrm>
              <a:off x="2836893" y="5473607"/>
              <a:ext cx="178075" cy="178509"/>
            </a:xfrm>
            <a:prstGeom prst="rect">
              <a:avLst/>
            </a:prstGeom>
          </p:spPr>
        </p:pic>
      </p:grpSp>
      <p:grpSp>
        <p:nvGrpSpPr>
          <p:cNvPr id="30" name="Group 29">
            <a:extLst>
              <a:ext uri="{FF2B5EF4-FFF2-40B4-BE49-F238E27FC236}">
                <a16:creationId xmlns:a16="http://schemas.microsoft.com/office/drawing/2014/main" id="{06CC4DFC-AC34-544F-B4E3-7854404380EB}"/>
              </a:ext>
            </a:extLst>
          </p:cNvPr>
          <p:cNvGrpSpPr/>
          <p:nvPr/>
        </p:nvGrpSpPr>
        <p:grpSpPr>
          <a:xfrm>
            <a:off x="1804061" y="4916691"/>
            <a:ext cx="207192" cy="574474"/>
            <a:chOff x="3511104" y="5094510"/>
            <a:chExt cx="207192" cy="574474"/>
          </a:xfrm>
        </p:grpSpPr>
        <p:sp>
          <p:nvSpPr>
            <p:cNvPr id="31" name="Rounded Rectangle 30">
              <a:extLst>
                <a:ext uri="{FF2B5EF4-FFF2-40B4-BE49-F238E27FC236}">
                  <a16:creationId xmlns:a16="http://schemas.microsoft.com/office/drawing/2014/main" id="{EB91502A-1207-9D4F-AB8C-61838B9F154B}"/>
                </a:ext>
              </a:extLst>
            </p:cNvPr>
            <p:cNvSpPr/>
            <p:nvPr/>
          </p:nvSpPr>
          <p:spPr>
            <a:xfrm rot="16200000">
              <a:off x="3327463" y="5278151"/>
              <a:ext cx="574474"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U.K.</a:t>
              </a:r>
            </a:p>
          </p:txBody>
        </p:sp>
        <p:pic>
          <p:nvPicPr>
            <p:cNvPr id="32" name="Picture 31">
              <a:extLst>
                <a:ext uri="{FF2B5EF4-FFF2-40B4-BE49-F238E27FC236}">
                  <a16:creationId xmlns:a16="http://schemas.microsoft.com/office/drawing/2014/main" id="{56E98ADA-FDD1-EB41-8F4D-7C45952F0721}"/>
                </a:ext>
              </a:extLst>
            </p:cNvPr>
            <p:cNvPicPr>
              <a:picLocks noChangeAspect="1"/>
            </p:cNvPicPr>
            <p:nvPr/>
          </p:nvPicPr>
          <p:blipFill>
            <a:blip r:embed="rId8"/>
            <a:srcRect/>
            <a:stretch/>
          </p:blipFill>
          <p:spPr>
            <a:xfrm>
              <a:off x="3528346" y="5473607"/>
              <a:ext cx="178075" cy="178509"/>
            </a:xfrm>
            <a:prstGeom prst="rect">
              <a:avLst/>
            </a:prstGeom>
          </p:spPr>
        </p:pic>
      </p:grpSp>
      <p:grpSp>
        <p:nvGrpSpPr>
          <p:cNvPr id="33" name="Group 32">
            <a:extLst>
              <a:ext uri="{FF2B5EF4-FFF2-40B4-BE49-F238E27FC236}">
                <a16:creationId xmlns:a16="http://schemas.microsoft.com/office/drawing/2014/main" id="{573C16E0-5FCF-4146-8B50-09F999093139}"/>
              </a:ext>
            </a:extLst>
          </p:cNvPr>
          <p:cNvGrpSpPr/>
          <p:nvPr/>
        </p:nvGrpSpPr>
        <p:grpSpPr>
          <a:xfrm>
            <a:off x="3388223" y="4916694"/>
            <a:ext cx="207192" cy="574470"/>
            <a:chOff x="4187997" y="5094514"/>
            <a:chExt cx="207192" cy="574470"/>
          </a:xfrm>
        </p:grpSpPr>
        <p:sp>
          <p:nvSpPr>
            <p:cNvPr id="34" name="Rounded Rectangle 33">
              <a:extLst>
                <a:ext uri="{FF2B5EF4-FFF2-40B4-BE49-F238E27FC236}">
                  <a16:creationId xmlns:a16="http://schemas.microsoft.com/office/drawing/2014/main" id="{399EAC40-8693-5E4B-9E57-3774AC6CCA12}"/>
                </a:ext>
              </a:extLst>
            </p:cNvPr>
            <p:cNvSpPr/>
            <p:nvPr/>
          </p:nvSpPr>
          <p:spPr>
            <a:xfrm rot="16200000">
              <a:off x="4004358" y="5278153"/>
              <a:ext cx="574470"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Italy</a:t>
              </a:r>
            </a:p>
          </p:txBody>
        </p:sp>
        <p:pic>
          <p:nvPicPr>
            <p:cNvPr id="35" name="Picture 34">
              <a:extLst>
                <a:ext uri="{FF2B5EF4-FFF2-40B4-BE49-F238E27FC236}">
                  <a16:creationId xmlns:a16="http://schemas.microsoft.com/office/drawing/2014/main" id="{18A57016-D8FB-464D-8EF3-CF1604ACBFF7}"/>
                </a:ext>
              </a:extLst>
            </p:cNvPr>
            <p:cNvPicPr>
              <a:picLocks noChangeAspect="1"/>
            </p:cNvPicPr>
            <p:nvPr/>
          </p:nvPicPr>
          <p:blipFill>
            <a:blip r:embed="rId9"/>
            <a:srcRect/>
            <a:stretch/>
          </p:blipFill>
          <p:spPr>
            <a:xfrm>
              <a:off x="4202555" y="5473607"/>
              <a:ext cx="178075" cy="178509"/>
            </a:xfrm>
            <a:prstGeom prst="rect">
              <a:avLst/>
            </a:prstGeom>
          </p:spPr>
        </p:pic>
      </p:grpSp>
      <p:grpSp>
        <p:nvGrpSpPr>
          <p:cNvPr id="36" name="Group 35">
            <a:extLst>
              <a:ext uri="{FF2B5EF4-FFF2-40B4-BE49-F238E27FC236}">
                <a16:creationId xmlns:a16="http://schemas.microsoft.com/office/drawing/2014/main" id="{4B1B66C6-563B-964E-891D-4F7E9F04AFF1}"/>
              </a:ext>
            </a:extLst>
          </p:cNvPr>
          <p:cNvGrpSpPr/>
          <p:nvPr/>
        </p:nvGrpSpPr>
        <p:grpSpPr>
          <a:xfrm>
            <a:off x="1011980" y="4703563"/>
            <a:ext cx="207192" cy="787601"/>
            <a:chOff x="6218678" y="4881383"/>
            <a:chExt cx="207192" cy="787601"/>
          </a:xfrm>
        </p:grpSpPr>
        <p:sp>
          <p:nvSpPr>
            <p:cNvPr id="37" name="Rounded Rectangle 36">
              <a:extLst>
                <a:ext uri="{FF2B5EF4-FFF2-40B4-BE49-F238E27FC236}">
                  <a16:creationId xmlns:a16="http://schemas.microsoft.com/office/drawing/2014/main" id="{4E6EFB27-278B-2842-850C-BB34A5600914}"/>
                </a:ext>
              </a:extLst>
            </p:cNvPr>
            <p:cNvSpPr/>
            <p:nvPr/>
          </p:nvSpPr>
          <p:spPr>
            <a:xfrm rot="16200000">
              <a:off x="5928473" y="5171588"/>
              <a:ext cx="787601"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Germany</a:t>
              </a:r>
            </a:p>
          </p:txBody>
        </p:sp>
        <p:pic>
          <p:nvPicPr>
            <p:cNvPr id="38" name="Picture 37">
              <a:extLst>
                <a:ext uri="{FF2B5EF4-FFF2-40B4-BE49-F238E27FC236}">
                  <a16:creationId xmlns:a16="http://schemas.microsoft.com/office/drawing/2014/main" id="{6848577D-1BBB-6C4C-979A-8FEE14421D34}"/>
                </a:ext>
              </a:extLst>
            </p:cNvPr>
            <p:cNvPicPr>
              <a:picLocks noChangeAspect="1"/>
            </p:cNvPicPr>
            <p:nvPr/>
          </p:nvPicPr>
          <p:blipFill>
            <a:blip r:embed="rId10"/>
            <a:srcRect/>
            <a:stretch/>
          </p:blipFill>
          <p:spPr>
            <a:xfrm>
              <a:off x="6233235" y="5473605"/>
              <a:ext cx="178074" cy="178509"/>
            </a:xfrm>
            <a:prstGeom prst="rect">
              <a:avLst/>
            </a:prstGeom>
          </p:spPr>
        </p:pic>
      </p:grpSp>
      <p:grpSp>
        <p:nvGrpSpPr>
          <p:cNvPr id="39" name="Group 38">
            <a:extLst>
              <a:ext uri="{FF2B5EF4-FFF2-40B4-BE49-F238E27FC236}">
                <a16:creationId xmlns:a16="http://schemas.microsoft.com/office/drawing/2014/main" id="{C0930561-DDE5-2B4C-AC7E-EC57EC034F71}"/>
              </a:ext>
            </a:extLst>
          </p:cNvPr>
          <p:cNvGrpSpPr/>
          <p:nvPr/>
        </p:nvGrpSpPr>
        <p:grpSpPr>
          <a:xfrm>
            <a:off x="7348628" y="4824647"/>
            <a:ext cx="207192" cy="666517"/>
            <a:chOff x="6895572" y="5002467"/>
            <a:chExt cx="207192" cy="666517"/>
          </a:xfrm>
        </p:grpSpPr>
        <p:sp>
          <p:nvSpPr>
            <p:cNvPr id="40" name="Rounded Rectangle 39">
              <a:extLst>
                <a:ext uri="{FF2B5EF4-FFF2-40B4-BE49-F238E27FC236}">
                  <a16:creationId xmlns:a16="http://schemas.microsoft.com/office/drawing/2014/main" id="{E98963C8-ECB8-B648-AA31-B3399BD5370B}"/>
                </a:ext>
              </a:extLst>
            </p:cNvPr>
            <p:cNvSpPr/>
            <p:nvPr/>
          </p:nvSpPr>
          <p:spPr>
            <a:xfrm rot="16200000">
              <a:off x="6665909" y="5232130"/>
              <a:ext cx="666517"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Japan</a:t>
              </a:r>
            </a:p>
          </p:txBody>
        </p:sp>
        <p:pic>
          <p:nvPicPr>
            <p:cNvPr id="41" name="Picture 40">
              <a:extLst>
                <a:ext uri="{FF2B5EF4-FFF2-40B4-BE49-F238E27FC236}">
                  <a16:creationId xmlns:a16="http://schemas.microsoft.com/office/drawing/2014/main" id="{07FA7290-A295-0E48-B356-592D9EBDBDB2}"/>
                </a:ext>
              </a:extLst>
            </p:cNvPr>
            <p:cNvPicPr>
              <a:picLocks noChangeAspect="1"/>
            </p:cNvPicPr>
            <p:nvPr/>
          </p:nvPicPr>
          <p:blipFill>
            <a:blip r:embed="rId11"/>
            <a:srcRect/>
            <a:stretch/>
          </p:blipFill>
          <p:spPr>
            <a:xfrm>
              <a:off x="6910129" y="5473605"/>
              <a:ext cx="178074" cy="178509"/>
            </a:xfrm>
            <a:prstGeom prst="rect">
              <a:avLst/>
            </a:prstGeom>
          </p:spPr>
        </p:pic>
      </p:grpSp>
      <p:grpSp>
        <p:nvGrpSpPr>
          <p:cNvPr id="42" name="Group 41">
            <a:extLst>
              <a:ext uri="{FF2B5EF4-FFF2-40B4-BE49-F238E27FC236}">
                <a16:creationId xmlns:a16="http://schemas.microsoft.com/office/drawing/2014/main" id="{BB8AEB5B-D1D7-F14E-BAC2-E5CC3D40C7B4}"/>
              </a:ext>
            </a:extLst>
          </p:cNvPr>
          <p:cNvGrpSpPr/>
          <p:nvPr/>
        </p:nvGrpSpPr>
        <p:grpSpPr>
          <a:xfrm>
            <a:off x="4972385" y="4916692"/>
            <a:ext cx="207192" cy="574472"/>
            <a:chOff x="7572465" y="5094512"/>
            <a:chExt cx="207192" cy="574472"/>
          </a:xfrm>
        </p:grpSpPr>
        <p:sp>
          <p:nvSpPr>
            <p:cNvPr id="43" name="Rounded Rectangle 42">
              <a:extLst>
                <a:ext uri="{FF2B5EF4-FFF2-40B4-BE49-F238E27FC236}">
                  <a16:creationId xmlns:a16="http://schemas.microsoft.com/office/drawing/2014/main" id="{D7A0C040-A3FC-3748-A8C6-6E903C8906CE}"/>
                </a:ext>
              </a:extLst>
            </p:cNvPr>
            <p:cNvSpPr/>
            <p:nvPr/>
          </p:nvSpPr>
          <p:spPr>
            <a:xfrm rot="16200000">
              <a:off x="7388825" y="5278152"/>
              <a:ext cx="574472"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U.S.</a:t>
              </a:r>
            </a:p>
          </p:txBody>
        </p:sp>
        <p:pic>
          <p:nvPicPr>
            <p:cNvPr id="44" name="Picture 43">
              <a:extLst>
                <a:ext uri="{FF2B5EF4-FFF2-40B4-BE49-F238E27FC236}">
                  <a16:creationId xmlns:a16="http://schemas.microsoft.com/office/drawing/2014/main" id="{96337969-A0DB-1E42-980A-02BC6995B603}"/>
                </a:ext>
              </a:extLst>
            </p:cNvPr>
            <p:cNvPicPr>
              <a:picLocks noChangeAspect="1"/>
            </p:cNvPicPr>
            <p:nvPr/>
          </p:nvPicPr>
          <p:blipFill>
            <a:blip r:embed="rId12"/>
            <a:srcRect/>
            <a:stretch/>
          </p:blipFill>
          <p:spPr>
            <a:xfrm>
              <a:off x="7589707" y="5473605"/>
              <a:ext cx="178074" cy="178509"/>
            </a:xfrm>
            <a:prstGeom prst="rect">
              <a:avLst/>
            </a:prstGeom>
          </p:spPr>
        </p:pic>
      </p:grpSp>
      <p:grpSp>
        <p:nvGrpSpPr>
          <p:cNvPr id="45" name="Group 44">
            <a:extLst>
              <a:ext uri="{FF2B5EF4-FFF2-40B4-BE49-F238E27FC236}">
                <a16:creationId xmlns:a16="http://schemas.microsoft.com/office/drawing/2014/main" id="{A0E0DD75-D123-9844-9E1C-D280A54C3696}"/>
              </a:ext>
            </a:extLst>
          </p:cNvPr>
          <p:cNvGrpSpPr/>
          <p:nvPr/>
        </p:nvGrpSpPr>
        <p:grpSpPr>
          <a:xfrm>
            <a:off x="2596142" y="4823899"/>
            <a:ext cx="207192" cy="667265"/>
            <a:chOff x="8249359" y="5001719"/>
            <a:chExt cx="207192" cy="667265"/>
          </a:xfrm>
        </p:grpSpPr>
        <p:sp>
          <p:nvSpPr>
            <p:cNvPr id="46" name="Rounded Rectangle 45">
              <a:extLst>
                <a:ext uri="{FF2B5EF4-FFF2-40B4-BE49-F238E27FC236}">
                  <a16:creationId xmlns:a16="http://schemas.microsoft.com/office/drawing/2014/main" id="{F10F0E18-7301-7449-8BC2-AB143C4159E7}"/>
                </a:ext>
              </a:extLst>
            </p:cNvPr>
            <p:cNvSpPr/>
            <p:nvPr/>
          </p:nvSpPr>
          <p:spPr>
            <a:xfrm rot="16200000">
              <a:off x="8019322" y="5231756"/>
              <a:ext cx="667265"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Spain</a:t>
              </a:r>
            </a:p>
          </p:txBody>
        </p:sp>
        <p:pic>
          <p:nvPicPr>
            <p:cNvPr id="47" name="Picture 46">
              <a:extLst>
                <a:ext uri="{FF2B5EF4-FFF2-40B4-BE49-F238E27FC236}">
                  <a16:creationId xmlns:a16="http://schemas.microsoft.com/office/drawing/2014/main" id="{2A49F030-775C-394D-925B-308276F0F073}"/>
                </a:ext>
              </a:extLst>
            </p:cNvPr>
            <p:cNvPicPr>
              <a:picLocks noChangeAspect="1"/>
            </p:cNvPicPr>
            <p:nvPr/>
          </p:nvPicPr>
          <p:blipFill>
            <a:blip r:embed="rId13"/>
            <a:srcRect/>
            <a:stretch/>
          </p:blipFill>
          <p:spPr>
            <a:xfrm>
              <a:off x="8263916" y="5473605"/>
              <a:ext cx="178074" cy="178509"/>
            </a:xfrm>
            <a:prstGeom prst="rect">
              <a:avLst/>
            </a:prstGeom>
          </p:spPr>
        </p:pic>
      </p:grpSp>
      <p:grpSp>
        <p:nvGrpSpPr>
          <p:cNvPr id="48" name="Group 47">
            <a:extLst>
              <a:ext uri="{FF2B5EF4-FFF2-40B4-BE49-F238E27FC236}">
                <a16:creationId xmlns:a16="http://schemas.microsoft.com/office/drawing/2014/main" id="{02FE7B99-A891-AD40-B461-E732DECD939F}"/>
              </a:ext>
            </a:extLst>
          </p:cNvPr>
          <p:cNvGrpSpPr/>
          <p:nvPr/>
        </p:nvGrpSpPr>
        <p:grpSpPr>
          <a:xfrm>
            <a:off x="9724871" y="4898809"/>
            <a:ext cx="207192" cy="592355"/>
            <a:chOff x="7332457" y="4933319"/>
            <a:chExt cx="207192" cy="592355"/>
          </a:xfrm>
        </p:grpSpPr>
        <p:sp>
          <p:nvSpPr>
            <p:cNvPr id="49" name="Rounded Rectangle 48">
              <a:extLst>
                <a:ext uri="{FF2B5EF4-FFF2-40B4-BE49-F238E27FC236}">
                  <a16:creationId xmlns:a16="http://schemas.microsoft.com/office/drawing/2014/main" id="{4F6BC3A1-C4D4-C74B-880D-5841364E79C8}"/>
                </a:ext>
              </a:extLst>
            </p:cNvPr>
            <p:cNvSpPr/>
            <p:nvPr/>
          </p:nvSpPr>
          <p:spPr>
            <a:xfrm rot="16200000">
              <a:off x="7139875" y="5125901"/>
              <a:ext cx="592355"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Brazil</a:t>
              </a:r>
            </a:p>
          </p:txBody>
        </p:sp>
        <p:pic>
          <p:nvPicPr>
            <p:cNvPr id="50" name="Picture 49">
              <a:extLst>
                <a:ext uri="{FF2B5EF4-FFF2-40B4-BE49-F238E27FC236}">
                  <a16:creationId xmlns:a16="http://schemas.microsoft.com/office/drawing/2014/main" id="{0A61040F-7D56-744F-BCC4-90F2281727FC}"/>
                </a:ext>
              </a:extLst>
            </p:cNvPr>
            <p:cNvPicPr>
              <a:picLocks noChangeAspect="1"/>
            </p:cNvPicPr>
            <p:nvPr/>
          </p:nvPicPr>
          <p:blipFill>
            <a:blip r:embed="rId14"/>
            <a:stretch>
              <a:fillRect/>
            </a:stretch>
          </p:blipFill>
          <p:spPr>
            <a:xfrm>
              <a:off x="7347199" y="5329329"/>
              <a:ext cx="178075" cy="178509"/>
            </a:xfrm>
            <a:prstGeom prst="rect">
              <a:avLst/>
            </a:prstGeom>
          </p:spPr>
        </p:pic>
      </p:grpSp>
      <p:grpSp>
        <p:nvGrpSpPr>
          <p:cNvPr id="51" name="Group 50">
            <a:extLst>
              <a:ext uri="{FF2B5EF4-FFF2-40B4-BE49-F238E27FC236}">
                <a16:creationId xmlns:a16="http://schemas.microsoft.com/office/drawing/2014/main" id="{884C2804-F14E-754E-923A-8BC1AC8DF20A}"/>
              </a:ext>
            </a:extLst>
          </p:cNvPr>
          <p:cNvGrpSpPr/>
          <p:nvPr/>
        </p:nvGrpSpPr>
        <p:grpSpPr>
          <a:xfrm>
            <a:off x="4180304" y="4840974"/>
            <a:ext cx="207192" cy="650190"/>
            <a:chOff x="9717756" y="4835406"/>
            <a:chExt cx="207192" cy="650190"/>
          </a:xfrm>
        </p:grpSpPr>
        <p:sp>
          <p:nvSpPr>
            <p:cNvPr id="52" name="Rounded Rectangle 51">
              <a:extLst>
                <a:ext uri="{FF2B5EF4-FFF2-40B4-BE49-F238E27FC236}">
                  <a16:creationId xmlns:a16="http://schemas.microsoft.com/office/drawing/2014/main" id="{F26C2EE9-5C61-C141-AFAD-47FEDA648C24}"/>
                </a:ext>
              </a:extLst>
            </p:cNvPr>
            <p:cNvSpPr/>
            <p:nvPr/>
          </p:nvSpPr>
          <p:spPr>
            <a:xfrm rot="16200000">
              <a:off x="9496257" y="5056905"/>
              <a:ext cx="650190"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Mexico</a:t>
              </a:r>
            </a:p>
          </p:txBody>
        </p:sp>
        <p:pic>
          <p:nvPicPr>
            <p:cNvPr id="53" name="Picture 52">
              <a:extLst>
                <a:ext uri="{FF2B5EF4-FFF2-40B4-BE49-F238E27FC236}">
                  <a16:creationId xmlns:a16="http://schemas.microsoft.com/office/drawing/2014/main" id="{588C3B32-BE5B-BE4E-BAEE-ECE9F74B8789}"/>
                </a:ext>
              </a:extLst>
            </p:cNvPr>
            <p:cNvPicPr>
              <a:picLocks noChangeAspect="1"/>
            </p:cNvPicPr>
            <p:nvPr/>
          </p:nvPicPr>
          <p:blipFill>
            <a:blip r:embed="rId15"/>
            <a:stretch>
              <a:fillRect/>
            </a:stretch>
          </p:blipFill>
          <p:spPr>
            <a:xfrm>
              <a:off x="9732497" y="5289249"/>
              <a:ext cx="178076" cy="178510"/>
            </a:xfrm>
            <a:prstGeom prst="rect">
              <a:avLst/>
            </a:prstGeom>
          </p:spPr>
        </p:pic>
      </p:grpSp>
    </p:spTree>
    <p:extLst>
      <p:ext uri="{BB962C8B-B14F-4D97-AF65-F5344CB8AC3E}">
        <p14:creationId xmlns:p14="http://schemas.microsoft.com/office/powerpoint/2010/main" val="7431042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DA53A1F-53F6-E842-8304-3601797FED40}"/>
              </a:ext>
            </a:extLst>
          </p:cNvPr>
          <p:cNvSpPr/>
          <p:nvPr/>
        </p:nvSpPr>
        <p:spPr>
          <a:xfrm>
            <a:off x="863865" y="1288260"/>
            <a:ext cx="2799610" cy="2201138"/>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8" name="Rectangle 17">
            <a:extLst>
              <a:ext uri="{FF2B5EF4-FFF2-40B4-BE49-F238E27FC236}">
                <a16:creationId xmlns:a16="http://schemas.microsoft.com/office/drawing/2014/main" id="{E1B0589A-9CAD-4F40-96EE-2E13AEE4F2DC}"/>
              </a:ext>
            </a:extLst>
          </p:cNvPr>
          <p:cNvSpPr/>
          <p:nvPr/>
        </p:nvSpPr>
        <p:spPr>
          <a:xfrm>
            <a:off x="4034094" y="1288261"/>
            <a:ext cx="2799610" cy="2201138"/>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 name="Title 1"/>
          <p:cNvSpPr>
            <a:spLocks noGrp="1"/>
          </p:cNvSpPr>
          <p:nvPr>
            <p:ph type="title"/>
          </p:nvPr>
        </p:nvSpPr>
        <p:spPr/>
        <p:txBody>
          <a:bodyPr/>
          <a:lstStyle/>
          <a:p>
            <a:r>
              <a:rPr lang="en-GB" dirty="0"/>
              <a:t>Board expectations from CISOs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E720E-C72B-42F0-AD69-52D60E3C605E}" type="slidenum">
              <a:rPr kumimoji="0" lang="en-GB" sz="700" b="0" i="0" u="none" strike="noStrike" kern="1200" cap="none" spc="0" normalizeH="0" baseline="0" noProof="0" smtClean="0">
                <a:ln>
                  <a:noFill/>
                </a:ln>
                <a:solidFill>
                  <a:srgbClr val="C7C9C8">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700" b="0" i="0" u="none" strike="noStrike" kern="1200" cap="none" spc="0" normalizeH="0" baseline="0" noProof="0">
              <a:ln>
                <a:noFill/>
              </a:ln>
              <a:solidFill>
                <a:srgbClr val="C7C9C8">
                  <a:lumMod val="75000"/>
                </a:srgbClr>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16E9F7AB-3DF1-4E50-AA73-60E95D32B0EA}"/>
              </a:ext>
            </a:extLst>
          </p:cNvPr>
          <p:cNvSpPr/>
          <p:nvPr/>
        </p:nvSpPr>
        <p:spPr>
          <a:xfrm>
            <a:off x="1077466" y="1470482"/>
            <a:ext cx="1599232" cy="576437"/>
          </a:xfrm>
          <a:prstGeom prst="rect">
            <a:avLst/>
          </a:prstGeom>
          <a:no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16" tIns="137124" rIns="91416" bIns="137124" rtlCol="0" anchor="ctr"/>
          <a:lstStyle/>
          <a:p>
            <a:r>
              <a:rPr lang="en-US" sz="6600" b="1" dirty="0">
                <a:solidFill>
                  <a:schemeClr val="accent2"/>
                </a:solidFill>
                <a:latin typeface="Arial Narrow" panose="020B0604020202020204" pitchFamily="34" charset="0"/>
                <a:cs typeface="Arial Narrow" panose="020B0604020202020204" pitchFamily="34" charset="0"/>
              </a:rPr>
              <a:t>90</a:t>
            </a:r>
            <a:r>
              <a:rPr lang="en-US" sz="5400" b="1" dirty="0">
                <a:solidFill>
                  <a:schemeClr val="accent2"/>
                </a:solidFill>
                <a:latin typeface="Arial Narrow" panose="020B0604020202020204" pitchFamily="34" charset="0"/>
                <a:cs typeface="Arial Narrow" panose="020B0604020202020204" pitchFamily="34" charset="0"/>
              </a:rPr>
              <a:t>%</a:t>
            </a:r>
            <a:endParaRPr lang="en-US" sz="6600" b="1" dirty="0">
              <a:solidFill>
                <a:schemeClr val="accent2"/>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id="{FFA1B740-E551-44DD-87C1-8F2958FC2101}"/>
              </a:ext>
            </a:extLst>
          </p:cNvPr>
          <p:cNvSpPr/>
          <p:nvPr/>
        </p:nvSpPr>
        <p:spPr>
          <a:xfrm>
            <a:off x="935817" y="2111502"/>
            <a:ext cx="2700378" cy="1257101"/>
          </a:xfrm>
          <a:prstGeom prst="rect">
            <a:avLst/>
          </a:prstGeom>
          <a:no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228540" tIns="137124" rIns="228540" bIns="137124" rtlCol="0" anchor="t"/>
          <a:lstStyle/>
          <a:p>
            <a:r>
              <a:rPr lang="en-GB" dirty="0">
                <a:solidFill>
                  <a:schemeClr val="tx1"/>
                </a:solidFill>
              </a:rPr>
              <a:t>Ninety percent of board members responded</a:t>
            </a:r>
          </a:p>
          <a:p>
            <a:r>
              <a:rPr lang="en-GB" dirty="0">
                <a:solidFill>
                  <a:schemeClr val="tx1"/>
                </a:solidFill>
              </a:rPr>
              <a:t>that they have a CISO in their organization.</a:t>
            </a:r>
          </a:p>
        </p:txBody>
      </p:sp>
      <p:sp>
        <p:nvSpPr>
          <p:cNvPr id="15" name="Rectangle 14">
            <a:extLst>
              <a:ext uri="{FF2B5EF4-FFF2-40B4-BE49-F238E27FC236}">
                <a16:creationId xmlns:a16="http://schemas.microsoft.com/office/drawing/2014/main" id="{3C03D014-226B-4505-8834-C2E176011057}"/>
              </a:ext>
            </a:extLst>
          </p:cNvPr>
          <p:cNvSpPr/>
          <p:nvPr/>
        </p:nvSpPr>
        <p:spPr>
          <a:xfrm>
            <a:off x="4182556" y="1470482"/>
            <a:ext cx="1795825" cy="576437"/>
          </a:xfrm>
          <a:prstGeom prst="rect">
            <a:avLst/>
          </a:prstGeom>
          <a:no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16" tIns="137124" rIns="91416" bIns="137124" rtlCol="0" anchor="ctr"/>
          <a:lstStyle/>
          <a:p>
            <a:r>
              <a:rPr lang="en-US" sz="6600" b="1" dirty="0">
                <a:solidFill>
                  <a:schemeClr val="accent3"/>
                </a:solidFill>
                <a:latin typeface="Arial Narrow" panose="020B0604020202020204" pitchFamily="34" charset="0"/>
                <a:cs typeface="Arial Narrow" panose="020B0604020202020204" pitchFamily="34" charset="0"/>
              </a:rPr>
              <a:t>67</a:t>
            </a:r>
            <a:r>
              <a:rPr lang="en-US" sz="5400" b="1" dirty="0">
                <a:solidFill>
                  <a:schemeClr val="accent3"/>
                </a:solidFill>
                <a:latin typeface="Arial Narrow" panose="020B0604020202020204" pitchFamily="34" charset="0"/>
                <a:cs typeface="Arial Narrow" panose="020B0604020202020204" pitchFamily="34" charset="0"/>
              </a:rPr>
              <a:t>%</a:t>
            </a:r>
            <a:endParaRPr lang="en-US" sz="6600" b="1" dirty="0">
              <a:solidFill>
                <a:schemeClr val="accent3"/>
              </a:solidFill>
              <a:latin typeface="Arial Narrow" panose="020B0604020202020204" pitchFamily="34" charset="0"/>
              <a:cs typeface="Arial Narrow" panose="020B0604020202020204" pitchFamily="34" charset="0"/>
            </a:endParaRPr>
          </a:p>
        </p:txBody>
      </p:sp>
      <p:sp>
        <p:nvSpPr>
          <p:cNvPr id="16" name="Rectangle 15">
            <a:extLst>
              <a:ext uri="{FF2B5EF4-FFF2-40B4-BE49-F238E27FC236}">
                <a16:creationId xmlns:a16="http://schemas.microsoft.com/office/drawing/2014/main" id="{AC7F6A16-EDC8-4F10-9F12-12F71FACD028}"/>
              </a:ext>
            </a:extLst>
          </p:cNvPr>
          <p:cNvSpPr/>
          <p:nvPr/>
        </p:nvSpPr>
        <p:spPr>
          <a:xfrm>
            <a:off x="4034094" y="2096691"/>
            <a:ext cx="2799610" cy="1257101"/>
          </a:xfrm>
          <a:prstGeom prst="rect">
            <a:avLst/>
          </a:prstGeom>
          <a:no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228540" tIns="137124" rIns="228540" bIns="137124" rtlCol="0" anchor="t"/>
          <a:lstStyle/>
          <a:p>
            <a:r>
              <a:rPr lang="en-GB" dirty="0">
                <a:solidFill>
                  <a:schemeClr val="tx1"/>
                </a:solidFill>
              </a:rPr>
              <a:t>O</a:t>
            </a:r>
            <a:r>
              <a:rPr lang="en-GB" sz="1400" b="0" i="0" u="none" strike="noStrike" baseline="0" dirty="0">
                <a:solidFill>
                  <a:schemeClr val="tx1"/>
                </a:solidFill>
                <a:latin typeface="+mn-lt"/>
              </a:rPr>
              <a:t>nly 67% of board members believe they understand cybersecurity matters well enough to have an informed discussion with their CISO.</a:t>
            </a:r>
            <a:endParaRPr lang="en-US" dirty="0">
              <a:solidFill>
                <a:schemeClr val="tx1"/>
              </a:solidFill>
            </a:endParaRPr>
          </a:p>
        </p:txBody>
      </p:sp>
      <p:sp>
        <p:nvSpPr>
          <p:cNvPr id="17" name="Rectangle 16">
            <a:extLst>
              <a:ext uri="{FF2B5EF4-FFF2-40B4-BE49-F238E27FC236}">
                <a16:creationId xmlns:a16="http://schemas.microsoft.com/office/drawing/2014/main" id="{1E409093-21FA-4084-983F-3AD5D26ED993}"/>
              </a:ext>
            </a:extLst>
          </p:cNvPr>
          <p:cNvSpPr/>
          <p:nvPr/>
        </p:nvSpPr>
        <p:spPr>
          <a:xfrm>
            <a:off x="863865" y="3758564"/>
            <a:ext cx="5969839" cy="1978855"/>
          </a:xfrm>
          <a:prstGeom prst="rect">
            <a:avLst/>
          </a:prstGeom>
          <a:solidFill>
            <a:schemeClr val="bg1"/>
          </a:solidFill>
          <a:ln w="381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1188410" tIns="137124" rIns="228540" bIns="137124" rtlCol="0" anchor="ctr"/>
          <a:lstStyle/>
          <a:p>
            <a:endParaRPr lang="en-US" dirty="0">
              <a:solidFill>
                <a:schemeClr val="tx1"/>
              </a:solidFill>
            </a:endParaRPr>
          </a:p>
        </p:txBody>
      </p:sp>
      <p:sp>
        <p:nvSpPr>
          <p:cNvPr id="19" name="Rectangle 18">
            <a:extLst>
              <a:ext uri="{FF2B5EF4-FFF2-40B4-BE49-F238E27FC236}">
                <a16:creationId xmlns:a16="http://schemas.microsoft.com/office/drawing/2014/main" id="{FFC97ADE-CF2E-4106-A0E1-478B3BC978A5}"/>
              </a:ext>
            </a:extLst>
          </p:cNvPr>
          <p:cNvSpPr/>
          <p:nvPr/>
        </p:nvSpPr>
        <p:spPr>
          <a:xfrm>
            <a:off x="4182557" y="4268081"/>
            <a:ext cx="2608107" cy="1257101"/>
          </a:xfrm>
          <a:prstGeom prst="rect">
            <a:avLst/>
          </a:prstGeom>
          <a:no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228540" tIns="137124" rIns="228540" bIns="137124" rtlCol="0" anchor="t"/>
          <a:lstStyle/>
          <a:p>
            <a:endParaRPr lang="en-GB" dirty="0">
              <a:solidFill>
                <a:schemeClr val="tx1"/>
              </a:solidFill>
            </a:endParaRPr>
          </a:p>
        </p:txBody>
      </p:sp>
      <p:sp>
        <p:nvSpPr>
          <p:cNvPr id="20" name="Rectangle 19">
            <a:extLst>
              <a:ext uri="{FF2B5EF4-FFF2-40B4-BE49-F238E27FC236}">
                <a16:creationId xmlns:a16="http://schemas.microsoft.com/office/drawing/2014/main" id="{6A77E8BC-C056-4B93-B96C-D4A9A6E9A2B0}"/>
              </a:ext>
            </a:extLst>
          </p:cNvPr>
          <p:cNvSpPr/>
          <p:nvPr/>
        </p:nvSpPr>
        <p:spPr>
          <a:xfrm>
            <a:off x="7733489" y="0"/>
            <a:ext cx="4050457"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600" dirty="0"/>
          </a:p>
        </p:txBody>
      </p:sp>
      <p:pic>
        <p:nvPicPr>
          <p:cNvPr id="21" name="Graphic 20" descr="Open quotation mark with solid fill">
            <a:extLst>
              <a:ext uri="{FF2B5EF4-FFF2-40B4-BE49-F238E27FC236}">
                <a16:creationId xmlns:a16="http://schemas.microsoft.com/office/drawing/2014/main" id="{A5F449FD-C9F4-4639-979A-F068030781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3489" y="110673"/>
            <a:ext cx="1382823" cy="1382823"/>
          </a:xfrm>
          <a:prstGeom prst="rect">
            <a:avLst/>
          </a:prstGeom>
        </p:spPr>
      </p:pic>
      <p:pic>
        <p:nvPicPr>
          <p:cNvPr id="22" name="Graphic 21" descr="Open quotation mark with solid fill">
            <a:extLst>
              <a:ext uri="{FF2B5EF4-FFF2-40B4-BE49-F238E27FC236}">
                <a16:creationId xmlns:a16="http://schemas.microsoft.com/office/drawing/2014/main" id="{E77FED1F-A793-45E1-98F3-91F4E613D8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446301" y="5505749"/>
            <a:ext cx="1382823" cy="1382823"/>
          </a:xfrm>
          <a:prstGeom prst="rect">
            <a:avLst/>
          </a:prstGeom>
        </p:spPr>
      </p:pic>
      <p:sp>
        <p:nvSpPr>
          <p:cNvPr id="23" name="TextBox 22">
            <a:extLst>
              <a:ext uri="{FF2B5EF4-FFF2-40B4-BE49-F238E27FC236}">
                <a16:creationId xmlns:a16="http://schemas.microsoft.com/office/drawing/2014/main" id="{09210783-02A9-4D17-979B-441EAE63411E}"/>
              </a:ext>
            </a:extLst>
          </p:cNvPr>
          <p:cNvSpPr txBox="1"/>
          <p:nvPr/>
        </p:nvSpPr>
        <p:spPr>
          <a:xfrm>
            <a:off x="8012267" y="1288260"/>
            <a:ext cx="3567117" cy="4339650"/>
          </a:xfrm>
          <a:prstGeom prst="rect">
            <a:avLst/>
          </a:prstGeom>
          <a:noFill/>
        </p:spPr>
        <p:txBody>
          <a:bodyPr wrap="square" rtlCol="0">
            <a:spAutoFit/>
          </a:bodyPr>
          <a:lstStyle/>
          <a:p>
            <a:pPr algn="l"/>
            <a:r>
              <a:rPr lang="en-GB" sz="1600" i="1" dirty="0">
                <a:solidFill>
                  <a:schemeClr val="bg1"/>
                </a:solidFill>
                <a:latin typeface="+mj-lt"/>
              </a:rPr>
              <a:t>“</a:t>
            </a:r>
            <a:r>
              <a:rPr lang="en-US" sz="1600" i="1" dirty="0">
                <a:solidFill>
                  <a:schemeClr val="bg1"/>
                </a:solidFill>
                <a:latin typeface="+mj-lt"/>
              </a:rPr>
              <a:t>The board and CISO relationship is entering a new phase and has never been more important. The rapidly evolving cyber risk environment and proposed regulations are transforming boardroom cybersecurity expertise. As a result, the role of the CISO is evolving away from technical specialist to business executive who can understand where business value is coming from and articulate to the board how to protect it.”</a:t>
            </a:r>
            <a:endParaRPr lang="en-GB" sz="1600" i="1" dirty="0">
              <a:solidFill>
                <a:schemeClr val="bg1"/>
              </a:solidFill>
              <a:latin typeface="+mj-lt"/>
            </a:endParaRPr>
          </a:p>
          <a:p>
            <a:pPr lvl="4"/>
            <a:endParaRPr lang="en-GB" sz="1800" b="1" i="0" u="none" strike="noStrike" baseline="0" dirty="0">
              <a:solidFill>
                <a:srgbClr val="FFFFFF"/>
              </a:solidFill>
              <a:latin typeface="+mj-lt"/>
            </a:endParaRPr>
          </a:p>
          <a:p>
            <a:pPr lvl="4"/>
            <a:endParaRPr lang="en-GB" sz="1800" b="1" i="0" u="none" strike="noStrike" baseline="0" dirty="0">
              <a:solidFill>
                <a:srgbClr val="FFFFFF"/>
              </a:solidFill>
              <a:latin typeface="+mj-lt"/>
            </a:endParaRPr>
          </a:p>
          <a:p>
            <a:pPr lvl="4"/>
            <a:r>
              <a:rPr lang="en-GB" sz="1600" b="1" i="0" u="none" strike="noStrike" baseline="0" dirty="0">
                <a:solidFill>
                  <a:srgbClr val="FFFFFF"/>
                </a:solidFill>
                <a:latin typeface="+mj-lt"/>
              </a:rPr>
              <a:t>Betsy Wille, Director, The Cybersecurity Studio</a:t>
            </a:r>
            <a:endParaRPr lang="en-GB" sz="1050" b="1" dirty="0">
              <a:latin typeface="+mj-lt"/>
            </a:endParaRPr>
          </a:p>
        </p:txBody>
      </p:sp>
      <p:sp>
        <p:nvSpPr>
          <p:cNvPr id="25" name="TextBox 24">
            <a:extLst>
              <a:ext uri="{FF2B5EF4-FFF2-40B4-BE49-F238E27FC236}">
                <a16:creationId xmlns:a16="http://schemas.microsoft.com/office/drawing/2014/main" id="{5F8CC083-1590-44B1-94C6-E9754573C880}"/>
              </a:ext>
            </a:extLst>
          </p:cNvPr>
          <p:cNvSpPr txBox="1"/>
          <p:nvPr/>
        </p:nvSpPr>
        <p:spPr>
          <a:xfrm>
            <a:off x="935817" y="3886345"/>
            <a:ext cx="5764241" cy="1652825"/>
          </a:xfrm>
          <a:prstGeom prst="rect">
            <a:avLst/>
          </a:prstGeom>
          <a:noFill/>
        </p:spPr>
        <p:txBody>
          <a:bodyPr wrap="square">
            <a:spAutoFit/>
          </a:bodyPr>
          <a:lstStyle/>
          <a:p>
            <a:pPr algn="l"/>
            <a:r>
              <a:rPr lang="en-GB" sz="2000" b="1" dirty="0">
                <a:solidFill>
                  <a:schemeClr val="accent5"/>
                </a:solidFill>
                <a:latin typeface="+mn-lt"/>
                <a:ea typeface="+mn-ea"/>
                <a:cs typeface="+mn-cs"/>
              </a:rPr>
              <a:t>What board members most value in a CISO:</a:t>
            </a:r>
          </a:p>
          <a:p>
            <a:pPr algn="l">
              <a:lnSpc>
                <a:spcPct val="150000"/>
              </a:lnSpc>
            </a:pPr>
            <a:endParaRPr lang="en-GB" dirty="0">
              <a:solidFill>
                <a:schemeClr val="tx1"/>
              </a:solidFill>
              <a:latin typeface="+mn-lt"/>
              <a:ea typeface="+mn-ea"/>
              <a:cs typeface="+mn-cs"/>
            </a:endParaRPr>
          </a:p>
          <a:p>
            <a:pPr algn="l">
              <a:lnSpc>
                <a:spcPct val="150000"/>
              </a:lnSpc>
            </a:pPr>
            <a:r>
              <a:rPr lang="en-GB" dirty="0">
                <a:solidFill>
                  <a:schemeClr val="tx1"/>
                </a:solidFill>
                <a:latin typeface="+mn-lt"/>
                <a:ea typeface="+mn-ea"/>
                <a:cs typeface="+mn-cs"/>
              </a:rPr>
              <a:t>Cybersecurity experience </a:t>
            </a:r>
            <a:r>
              <a:rPr lang="en-GB" b="1" dirty="0">
                <a:solidFill>
                  <a:schemeClr val="tx1"/>
                </a:solidFill>
                <a:latin typeface="+mn-lt"/>
                <a:ea typeface="+mn-ea"/>
                <a:cs typeface="+mn-cs"/>
              </a:rPr>
              <a:t>(49%)</a:t>
            </a:r>
          </a:p>
          <a:p>
            <a:pPr algn="l">
              <a:lnSpc>
                <a:spcPct val="150000"/>
              </a:lnSpc>
            </a:pPr>
            <a:r>
              <a:rPr lang="en-GB" dirty="0">
                <a:solidFill>
                  <a:schemeClr val="tx1"/>
                </a:solidFill>
                <a:latin typeface="+mn-lt"/>
                <a:ea typeface="+mn-ea"/>
                <a:cs typeface="+mn-cs"/>
              </a:rPr>
              <a:t>Technical expertise </a:t>
            </a:r>
            <a:r>
              <a:rPr lang="en-GB" b="1" dirty="0">
                <a:solidFill>
                  <a:schemeClr val="tx1"/>
                </a:solidFill>
                <a:latin typeface="+mn-lt"/>
                <a:ea typeface="+mn-ea"/>
                <a:cs typeface="+mn-cs"/>
              </a:rPr>
              <a:t>(44%) </a:t>
            </a:r>
          </a:p>
          <a:p>
            <a:pPr algn="l">
              <a:lnSpc>
                <a:spcPct val="150000"/>
              </a:lnSpc>
            </a:pPr>
            <a:r>
              <a:rPr lang="en-GB" dirty="0">
                <a:solidFill>
                  <a:schemeClr val="tx1"/>
                </a:solidFill>
                <a:latin typeface="+mn-lt"/>
                <a:ea typeface="+mn-ea"/>
                <a:cs typeface="+mn-cs"/>
              </a:rPr>
              <a:t>Risk management </a:t>
            </a:r>
            <a:r>
              <a:rPr lang="en-GB" b="1" dirty="0">
                <a:solidFill>
                  <a:schemeClr val="tx1"/>
                </a:solidFill>
                <a:latin typeface="+mn-lt"/>
                <a:ea typeface="+mn-ea"/>
                <a:cs typeface="+mn-cs"/>
              </a:rPr>
              <a:t>(38%)</a:t>
            </a:r>
          </a:p>
        </p:txBody>
      </p:sp>
    </p:spTree>
    <p:extLst>
      <p:ext uri="{BB962C8B-B14F-4D97-AF65-F5344CB8AC3E}">
        <p14:creationId xmlns:p14="http://schemas.microsoft.com/office/powerpoint/2010/main" val="35087243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1B95-3658-DF41-B6A9-1A0F464937D1}"/>
              </a:ext>
            </a:extLst>
          </p:cNvPr>
          <p:cNvSpPr>
            <a:spLocks noGrp="1"/>
          </p:cNvSpPr>
          <p:nvPr>
            <p:ph type="title"/>
          </p:nvPr>
        </p:nvSpPr>
        <p:spPr>
          <a:xfrm>
            <a:off x="609441" y="0"/>
            <a:ext cx="6185253" cy="1219200"/>
          </a:xfrm>
        </p:spPr>
        <p:txBody>
          <a:bodyPr/>
          <a:lstStyle/>
          <a:p>
            <a:r>
              <a:rPr lang="en-US" dirty="0"/>
              <a:t>Learn more</a:t>
            </a:r>
          </a:p>
        </p:txBody>
      </p:sp>
      <p:sp>
        <p:nvSpPr>
          <p:cNvPr id="3" name="Content Placeholder 2">
            <a:extLst>
              <a:ext uri="{FF2B5EF4-FFF2-40B4-BE49-F238E27FC236}">
                <a16:creationId xmlns:a16="http://schemas.microsoft.com/office/drawing/2014/main" id="{914C3AD3-EE58-C440-A20B-E1BA34F8881B}"/>
              </a:ext>
            </a:extLst>
          </p:cNvPr>
          <p:cNvSpPr>
            <a:spLocks noGrp="1"/>
          </p:cNvSpPr>
          <p:nvPr>
            <p:ph idx="1"/>
          </p:nvPr>
        </p:nvSpPr>
        <p:spPr>
          <a:xfrm>
            <a:off x="609441" y="2412610"/>
            <a:ext cx="6185253" cy="1219200"/>
          </a:xfrm>
        </p:spPr>
        <p:txBody>
          <a:bodyPr/>
          <a:lstStyle/>
          <a:p>
            <a:pPr marL="0" indent="0">
              <a:buNone/>
            </a:pPr>
            <a:r>
              <a:rPr lang="en-US" dirty="0"/>
              <a:t>For more CISO-focused research, insights and resources, visit the Proofpoint CISO Hub at </a:t>
            </a:r>
            <a:r>
              <a:rPr lang="en-US" dirty="0">
                <a:hlinkClick r:id="rId2"/>
              </a:rPr>
              <a:t>https://www.proofpoint.com/us/ciso-hub</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D96D7E3-4B3D-2243-B0E2-B4849F01489D}"/>
              </a:ext>
            </a:extLst>
          </p:cNvPr>
          <p:cNvSpPr>
            <a:spLocks noGrp="1"/>
          </p:cNvSpPr>
          <p:nvPr>
            <p:ph type="sldNum" sz="quarter" idx="12"/>
          </p:nvPr>
        </p:nvSpPr>
        <p:spPr/>
        <p:txBody>
          <a:bodyPr/>
          <a:lstStyle/>
          <a:p>
            <a:fld id="{00DE720E-C72B-42F0-AD69-52D60E3C605E}" type="slidenum">
              <a:rPr lang="en-US" smtClean="0"/>
              <a:t>18</a:t>
            </a:fld>
            <a:endParaRPr lang="en-US"/>
          </a:p>
        </p:txBody>
      </p:sp>
      <p:pic>
        <p:nvPicPr>
          <p:cNvPr id="7" name="Picture 6">
            <a:extLst>
              <a:ext uri="{FF2B5EF4-FFF2-40B4-BE49-F238E27FC236}">
                <a16:creationId xmlns:a16="http://schemas.microsoft.com/office/drawing/2014/main" id="{CA6A8C85-43EE-D9EF-A0DE-0A66A099851B}"/>
              </a:ext>
            </a:extLst>
          </p:cNvPr>
          <p:cNvPicPr>
            <a:picLocks noChangeAspect="1"/>
          </p:cNvPicPr>
          <p:nvPr/>
        </p:nvPicPr>
        <p:blipFill rotWithShape="1">
          <a:blip r:embed="rId3"/>
          <a:srcRect t="1714" b="65744"/>
          <a:stretch/>
        </p:blipFill>
        <p:spPr>
          <a:xfrm>
            <a:off x="7484011" y="233172"/>
            <a:ext cx="3559128" cy="6158247"/>
          </a:xfrm>
          <a:prstGeom prst="rect">
            <a:avLst/>
          </a:prstGeom>
          <a:ln>
            <a:solidFill>
              <a:schemeClr val="tx1"/>
            </a:solidFill>
          </a:ln>
        </p:spPr>
      </p:pic>
    </p:spTree>
    <p:extLst>
      <p:ext uri="{BB962C8B-B14F-4D97-AF65-F5344CB8AC3E}">
        <p14:creationId xmlns:p14="http://schemas.microsoft.com/office/powerpoint/2010/main" val="225070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E720E-C72B-42F0-AD69-52D60E3C605E}" type="slidenum">
              <a:rPr kumimoji="0" lang="en-GB" sz="700" b="0" i="0" u="none" strike="noStrike" kern="1200" cap="none" spc="0" normalizeH="0" baseline="0" noProof="0" smtClean="0">
                <a:ln>
                  <a:noFill/>
                </a:ln>
                <a:solidFill>
                  <a:srgbClr val="C7C9C8">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700" b="0" i="0" u="none" strike="noStrike" kern="1200" cap="none" spc="0" normalizeH="0" baseline="0" noProof="0">
              <a:ln>
                <a:noFill/>
              </a:ln>
              <a:solidFill>
                <a:srgbClr val="C7C9C8">
                  <a:lumMod val="75000"/>
                </a:srgbClr>
              </a:solidFill>
              <a:effectLst/>
              <a:uLnTx/>
              <a:uFillTx/>
              <a:latin typeface="Arial" panose="020B0604020202020204"/>
              <a:ea typeface="+mn-ea"/>
              <a:cs typeface="+mn-cs"/>
            </a:endParaRPr>
          </a:p>
        </p:txBody>
      </p:sp>
      <p:pic>
        <p:nvPicPr>
          <p:cNvPr id="10" name="Picture 9" descr="Diagram&#10;&#10;Description automatically generated with low confidence">
            <a:extLst>
              <a:ext uri="{FF2B5EF4-FFF2-40B4-BE49-F238E27FC236}">
                <a16:creationId xmlns:a16="http://schemas.microsoft.com/office/drawing/2014/main" id="{ADB75008-3661-4C72-ABE4-356EC6A87B17}"/>
              </a:ext>
            </a:extLst>
          </p:cNvPr>
          <p:cNvPicPr>
            <a:picLocks noChangeAspect="1"/>
          </p:cNvPicPr>
          <p:nvPr/>
        </p:nvPicPr>
        <p:blipFill rotWithShape="1">
          <a:blip r:embed="rId3" cstate="screen">
            <a:duotone>
              <a:prstClr val="black"/>
              <a:schemeClr val="tx2">
                <a:tint val="45000"/>
                <a:satMod val="400000"/>
              </a:schemeClr>
            </a:duotone>
            <a:alphaModFix amt="13000"/>
            <a:extLst>
              <a:ext uri="{BEBA8EAE-BF5A-486C-A8C5-ECC9F3942E4B}">
                <a14:imgProps xmlns:a14="http://schemas.microsoft.com/office/drawing/2010/main">
                  <a14:imgLayer r:embed="rId4">
                    <a14:imgEffect>
                      <a14:brightnessContrast bright="-14000"/>
                    </a14:imgEffect>
                  </a14:imgLayer>
                </a14:imgProps>
              </a:ext>
              <a:ext uri="{28A0092B-C50C-407E-A947-70E740481C1C}">
                <a14:useLocalDpi xmlns:a14="http://schemas.microsoft.com/office/drawing/2010/main"/>
              </a:ext>
            </a:extLst>
          </a:blip>
          <a:srcRect/>
          <a:stretch/>
        </p:blipFill>
        <p:spPr>
          <a:xfrm rot="10800000" flipV="1">
            <a:off x="100152" y="-23739"/>
            <a:ext cx="12191998" cy="6857999"/>
          </a:xfrm>
          <a:prstGeom prst="rect">
            <a:avLst/>
          </a:prstGeom>
        </p:spPr>
      </p:pic>
      <p:sp>
        <p:nvSpPr>
          <p:cNvPr id="11" name="Oval 10">
            <a:extLst>
              <a:ext uri="{FF2B5EF4-FFF2-40B4-BE49-F238E27FC236}">
                <a16:creationId xmlns:a16="http://schemas.microsoft.com/office/drawing/2014/main" id="{7845B6C5-9FDD-448A-BE81-6FA57F20FE61}"/>
              </a:ext>
            </a:extLst>
          </p:cNvPr>
          <p:cNvSpPr/>
          <p:nvPr/>
        </p:nvSpPr>
        <p:spPr>
          <a:xfrm>
            <a:off x="2070329" y="856748"/>
            <a:ext cx="2207633" cy="2207633"/>
          </a:xfrm>
          <a:prstGeom prst="ellipse">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dirty="0">
              <a:solidFill>
                <a:srgbClr val="2B2B2D"/>
              </a:solidFill>
              <a:latin typeface="+mj-lt"/>
            </a:endParaRPr>
          </a:p>
        </p:txBody>
      </p:sp>
      <p:sp>
        <p:nvSpPr>
          <p:cNvPr id="12" name="Oval 11">
            <a:extLst>
              <a:ext uri="{FF2B5EF4-FFF2-40B4-BE49-F238E27FC236}">
                <a16:creationId xmlns:a16="http://schemas.microsoft.com/office/drawing/2014/main" id="{B6DC1803-6C56-4119-940C-EAD2E8519B4D}"/>
              </a:ext>
            </a:extLst>
          </p:cNvPr>
          <p:cNvSpPr/>
          <p:nvPr/>
        </p:nvSpPr>
        <p:spPr>
          <a:xfrm>
            <a:off x="1539832" y="326250"/>
            <a:ext cx="3268630" cy="3268630"/>
          </a:xfrm>
          <a:prstGeom prst="ellipse">
            <a:avLst/>
          </a:prstGeom>
          <a:noFill/>
          <a:ln w="25400" cap="rnd" cmpd="sng">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
        <p:nvSpPr>
          <p:cNvPr id="13" name="Oval 12">
            <a:extLst>
              <a:ext uri="{FF2B5EF4-FFF2-40B4-BE49-F238E27FC236}">
                <a16:creationId xmlns:a16="http://schemas.microsoft.com/office/drawing/2014/main" id="{5698287F-AC29-48C5-A40F-D9998D9D4634}"/>
              </a:ext>
            </a:extLst>
          </p:cNvPr>
          <p:cNvSpPr/>
          <p:nvPr/>
        </p:nvSpPr>
        <p:spPr>
          <a:xfrm>
            <a:off x="4320648" y="2695855"/>
            <a:ext cx="3235958" cy="3235960"/>
          </a:xfrm>
          <a:prstGeom prst="ellipse">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
        <p:nvSpPr>
          <p:cNvPr id="14" name="Oval 13">
            <a:extLst>
              <a:ext uri="{FF2B5EF4-FFF2-40B4-BE49-F238E27FC236}">
                <a16:creationId xmlns:a16="http://schemas.microsoft.com/office/drawing/2014/main" id="{AD380FC2-0AD6-422F-9B01-C1C889F51A82}"/>
              </a:ext>
            </a:extLst>
          </p:cNvPr>
          <p:cNvSpPr/>
          <p:nvPr/>
        </p:nvSpPr>
        <p:spPr>
          <a:xfrm>
            <a:off x="931261" y="3748067"/>
            <a:ext cx="2191630" cy="2191630"/>
          </a:xfrm>
          <a:prstGeom prst="ellipse">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chemeClr val="bg1"/>
              </a:solidFill>
              <a:latin typeface="+mj-lt"/>
            </a:endParaRPr>
          </a:p>
        </p:txBody>
      </p:sp>
      <p:sp>
        <p:nvSpPr>
          <p:cNvPr id="15" name="Oval 14">
            <a:extLst>
              <a:ext uri="{FF2B5EF4-FFF2-40B4-BE49-F238E27FC236}">
                <a16:creationId xmlns:a16="http://schemas.microsoft.com/office/drawing/2014/main" id="{53C1BE66-4AEF-45A6-8721-29F4AFE318F0}"/>
              </a:ext>
            </a:extLst>
          </p:cNvPr>
          <p:cNvSpPr/>
          <p:nvPr/>
        </p:nvSpPr>
        <p:spPr>
          <a:xfrm>
            <a:off x="3948651" y="2282497"/>
            <a:ext cx="4068385" cy="4068385"/>
          </a:xfrm>
          <a:prstGeom prst="ellipse">
            <a:avLst/>
          </a:prstGeom>
          <a:noFill/>
          <a:ln w="25400" cap="rnd" cmpd="sng">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grpSp>
        <p:nvGrpSpPr>
          <p:cNvPr id="16" name="Group 15">
            <a:extLst>
              <a:ext uri="{FF2B5EF4-FFF2-40B4-BE49-F238E27FC236}">
                <a16:creationId xmlns:a16="http://schemas.microsoft.com/office/drawing/2014/main" id="{240246B8-3FE4-4DE1-A7E0-C388A4BD5400}"/>
              </a:ext>
            </a:extLst>
          </p:cNvPr>
          <p:cNvGrpSpPr/>
          <p:nvPr/>
        </p:nvGrpSpPr>
        <p:grpSpPr>
          <a:xfrm>
            <a:off x="7006678" y="376165"/>
            <a:ext cx="2936890" cy="2936891"/>
            <a:chOff x="4959559" y="-41419"/>
            <a:chExt cx="1921265" cy="1921266"/>
          </a:xfrm>
        </p:grpSpPr>
        <p:sp>
          <p:nvSpPr>
            <p:cNvPr id="17" name="Oval 16">
              <a:extLst>
                <a:ext uri="{FF2B5EF4-FFF2-40B4-BE49-F238E27FC236}">
                  <a16:creationId xmlns:a16="http://schemas.microsoft.com/office/drawing/2014/main" id="{B154E7DA-EC8D-47A2-9BBB-5E19F65C4441}"/>
                </a:ext>
              </a:extLst>
            </p:cNvPr>
            <p:cNvSpPr/>
            <p:nvPr/>
          </p:nvSpPr>
          <p:spPr>
            <a:xfrm>
              <a:off x="5238044" y="237066"/>
              <a:ext cx="1364295" cy="1364296"/>
            </a:xfrm>
            <a:prstGeom prst="ellipse">
              <a:avLst/>
            </a:prstGeom>
            <a:no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dirty="0">
                <a:solidFill>
                  <a:srgbClr val="2B2B2D"/>
                </a:solidFill>
                <a:latin typeface="+mj-lt"/>
              </a:endParaRPr>
            </a:p>
          </p:txBody>
        </p:sp>
        <p:sp>
          <p:nvSpPr>
            <p:cNvPr id="18" name="Oval 17">
              <a:extLst>
                <a:ext uri="{FF2B5EF4-FFF2-40B4-BE49-F238E27FC236}">
                  <a16:creationId xmlns:a16="http://schemas.microsoft.com/office/drawing/2014/main" id="{0CDFD5F6-2830-47C4-8D72-51084062F755}"/>
                </a:ext>
              </a:extLst>
            </p:cNvPr>
            <p:cNvSpPr/>
            <p:nvPr/>
          </p:nvSpPr>
          <p:spPr>
            <a:xfrm>
              <a:off x="4959559" y="-41419"/>
              <a:ext cx="1921265" cy="1921266"/>
            </a:xfrm>
            <a:prstGeom prst="ellipse">
              <a:avLst/>
            </a:prstGeom>
            <a:noFill/>
            <a:ln w="25400" cap="rnd" cmpd="sng">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grpSp>
      <p:sp>
        <p:nvSpPr>
          <p:cNvPr id="19" name="Oval 18">
            <a:extLst>
              <a:ext uri="{FF2B5EF4-FFF2-40B4-BE49-F238E27FC236}">
                <a16:creationId xmlns:a16="http://schemas.microsoft.com/office/drawing/2014/main" id="{191454DD-5AC6-4483-AA54-B4C2274D1E1A}"/>
              </a:ext>
            </a:extLst>
          </p:cNvPr>
          <p:cNvSpPr/>
          <p:nvPr/>
        </p:nvSpPr>
        <p:spPr>
          <a:xfrm>
            <a:off x="551288" y="3363784"/>
            <a:ext cx="2965983" cy="2965983"/>
          </a:xfrm>
          <a:prstGeom prst="ellipse">
            <a:avLst/>
          </a:prstGeom>
          <a:noFill/>
          <a:ln w="25400" cap="rnd" cmpd="sng">
            <a:solidFill>
              <a:schemeClr val="accent3"/>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grpSp>
        <p:nvGrpSpPr>
          <p:cNvPr id="20" name="Group 19">
            <a:extLst>
              <a:ext uri="{FF2B5EF4-FFF2-40B4-BE49-F238E27FC236}">
                <a16:creationId xmlns:a16="http://schemas.microsoft.com/office/drawing/2014/main" id="{23FA2A07-A504-46FC-9C47-5A13F6E92F64}"/>
              </a:ext>
            </a:extLst>
          </p:cNvPr>
          <p:cNvGrpSpPr/>
          <p:nvPr/>
        </p:nvGrpSpPr>
        <p:grpSpPr>
          <a:xfrm>
            <a:off x="-112524" y="1979575"/>
            <a:ext cx="1613696" cy="1613697"/>
            <a:chOff x="1312261" y="1239862"/>
            <a:chExt cx="1396424" cy="1396425"/>
          </a:xfrm>
          <a:noFill/>
        </p:grpSpPr>
        <p:sp>
          <p:nvSpPr>
            <p:cNvPr id="21" name="Oval 20">
              <a:extLst>
                <a:ext uri="{FF2B5EF4-FFF2-40B4-BE49-F238E27FC236}">
                  <a16:creationId xmlns:a16="http://schemas.microsoft.com/office/drawing/2014/main" id="{5235C4B4-3745-4A20-85F9-6E5C51961D3A}"/>
                </a:ext>
              </a:extLst>
            </p:cNvPr>
            <p:cNvSpPr/>
            <p:nvPr/>
          </p:nvSpPr>
          <p:spPr>
            <a:xfrm>
              <a:off x="1613552" y="1541153"/>
              <a:ext cx="793841" cy="793844"/>
            </a:xfrm>
            <a:prstGeom prst="ellipse">
              <a:avLst/>
            </a:prstGeom>
            <a:grp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dirty="0">
                <a:solidFill>
                  <a:srgbClr val="2B2B2D"/>
                </a:solidFill>
                <a:latin typeface="+mj-lt"/>
              </a:endParaRPr>
            </a:p>
          </p:txBody>
        </p:sp>
        <p:sp>
          <p:nvSpPr>
            <p:cNvPr id="22" name="Oval 21">
              <a:extLst>
                <a:ext uri="{FF2B5EF4-FFF2-40B4-BE49-F238E27FC236}">
                  <a16:creationId xmlns:a16="http://schemas.microsoft.com/office/drawing/2014/main" id="{A9B1EF49-0030-448E-BD7E-8FB4EC2B5093}"/>
                </a:ext>
              </a:extLst>
            </p:cNvPr>
            <p:cNvSpPr/>
            <p:nvPr/>
          </p:nvSpPr>
          <p:spPr>
            <a:xfrm>
              <a:off x="1312261" y="1239862"/>
              <a:ext cx="1396424" cy="1396425"/>
            </a:xfrm>
            <a:prstGeom prst="ellipse">
              <a:avLst/>
            </a:prstGeom>
            <a:grpFill/>
            <a:ln w="25400" cap="rnd" cmpd="sng">
              <a:solidFill>
                <a:schemeClr val="accent3"/>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grpSp>
      <p:sp>
        <p:nvSpPr>
          <p:cNvPr id="23" name="Freeform 33">
            <a:extLst>
              <a:ext uri="{FF2B5EF4-FFF2-40B4-BE49-F238E27FC236}">
                <a16:creationId xmlns:a16="http://schemas.microsoft.com/office/drawing/2014/main" id="{8C8921A2-72CD-4097-83B0-ED6AA4BF3B69}"/>
              </a:ext>
            </a:extLst>
          </p:cNvPr>
          <p:cNvSpPr>
            <a:spLocks noEditPoints="1"/>
          </p:cNvSpPr>
          <p:nvPr/>
        </p:nvSpPr>
        <p:spPr bwMode="auto">
          <a:xfrm>
            <a:off x="2821184" y="1213254"/>
            <a:ext cx="698747" cy="732714"/>
          </a:xfrm>
          <a:custGeom>
            <a:avLst/>
            <a:gdLst>
              <a:gd name="T0" fmla="*/ 787 w 800"/>
              <a:gd name="T1" fmla="*/ 260 h 839"/>
              <a:gd name="T2" fmla="*/ 569 w 800"/>
              <a:gd name="T3" fmla="*/ 260 h 839"/>
              <a:gd name="T4" fmla="*/ 556 w 800"/>
              <a:gd name="T5" fmla="*/ 273 h 839"/>
              <a:gd name="T6" fmla="*/ 556 w 800"/>
              <a:gd name="T7" fmla="*/ 827 h 839"/>
              <a:gd name="T8" fmla="*/ 569 w 800"/>
              <a:gd name="T9" fmla="*/ 839 h 839"/>
              <a:gd name="T10" fmla="*/ 787 w 800"/>
              <a:gd name="T11" fmla="*/ 839 h 839"/>
              <a:gd name="T12" fmla="*/ 800 w 800"/>
              <a:gd name="T13" fmla="*/ 827 h 839"/>
              <a:gd name="T14" fmla="*/ 800 w 800"/>
              <a:gd name="T15" fmla="*/ 273 h 839"/>
              <a:gd name="T16" fmla="*/ 787 w 800"/>
              <a:gd name="T17" fmla="*/ 260 h 839"/>
              <a:gd name="T18" fmla="*/ 775 w 800"/>
              <a:gd name="T19" fmla="*/ 814 h 839"/>
              <a:gd name="T20" fmla="*/ 581 w 800"/>
              <a:gd name="T21" fmla="*/ 814 h 839"/>
              <a:gd name="T22" fmla="*/ 581 w 800"/>
              <a:gd name="T23" fmla="*/ 285 h 839"/>
              <a:gd name="T24" fmla="*/ 775 w 800"/>
              <a:gd name="T25" fmla="*/ 285 h 839"/>
              <a:gd name="T26" fmla="*/ 775 w 800"/>
              <a:gd name="T27" fmla="*/ 814 h 839"/>
              <a:gd name="T28" fmla="*/ 509 w 800"/>
              <a:gd name="T29" fmla="*/ 0 h 839"/>
              <a:gd name="T30" fmla="*/ 291 w 800"/>
              <a:gd name="T31" fmla="*/ 0 h 839"/>
              <a:gd name="T32" fmla="*/ 278 w 800"/>
              <a:gd name="T33" fmla="*/ 12 h 839"/>
              <a:gd name="T34" fmla="*/ 278 w 800"/>
              <a:gd name="T35" fmla="*/ 827 h 839"/>
              <a:gd name="T36" fmla="*/ 291 w 800"/>
              <a:gd name="T37" fmla="*/ 839 h 839"/>
              <a:gd name="T38" fmla="*/ 509 w 800"/>
              <a:gd name="T39" fmla="*/ 839 h 839"/>
              <a:gd name="T40" fmla="*/ 521 w 800"/>
              <a:gd name="T41" fmla="*/ 827 h 839"/>
              <a:gd name="T42" fmla="*/ 521 w 800"/>
              <a:gd name="T43" fmla="*/ 12 h 839"/>
              <a:gd name="T44" fmla="*/ 509 w 800"/>
              <a:gd name="T45" fmla="*/ 0 h 839"/>
              <a:gd name="T46" fmla="*/ 497 w 800"/>
              <a:gd name="T47" fmla="*/ 814 h 839"/>
              <a:gd name="T48" fmla="*/ 303 w 800"/>
              <a:gd name="T49" fmla="*/ 814 h 839"/>
              <a:gd name="T50" fmla="*/ 303 w 800"/>
              <a:gd name="T51" fmla="*/ 25 h 839"/>
              <a:gd name="T52" fmla="*/ 497 w 800"/>
              <a:gd name="T53" fmla="*/ 25 h 839"/>
              <a:gd name="T54" fmla="*/ 497 w 800"/>
              <a:gd name="T55" fmla="*/ 814 h 839"/>
              <a:gd name="T56" fmla="*/ 231 w 800"/>
              <a:gd name="T57" fmla="*/ 395 h 839"/>
              <a:gd name="T58" fmla="*/ 12 w 800"/>
              <a:gd name="T59" fmla="*/ 395 h 839"/>
              <a:gd name="T60" fmla="*/ 0 w 800"/>
              <a:gd name="T61" fmla="*/ 408 h 839"/>
              <a:gd name="T62" fmla="*/ 0 w 800"/>
              <a:gd name="T63" fmla="*/ 827 h 839"/>
              <a:gd name="T64" fmla="*/ 12 w 800"/>
              <a:gd name="T65" fmla="*/ 839 h 839"/>
              <a:gd name="T66" fmla="*/ 231 w 800"/>
              <a:gd name="T67" fmla="*/ 839 h 839"/>
              <a:gd name="T68" fmla="*/ 243 w 800"/>
              <a:gd name="T69" fmla="*/ 827 h 839"/>
              <a:gd name="T70" fmla="*/ 243 w 800"/>
              <a:gd name="T71" fmla="*/ 408 h 839"/>
              <a:gd name="T72" fmla="*/ 231 w 800"/>
              <a:gd name="T73" fmla="*/ 395 h 839"/>
              <a:gd name="T74" fmla="*/ 218 w 800"/>
              <a:gd name="T75" fmla="*/ 814 h 839"/>
              <a:gd name="T76" fmla="*/ 25 w 800"/>
              <a:gd name="T77" fmla="*/ 814 h 839"/>
              <a:gd name="T78" fmla="*/ 25 w 800"/>
              <a:gd name="T79" fmla="*/ 420 h 839"/>
              <a:gd name="T80" fmla="*/ 218 w 800"/>
              <a:gd name="T81" fmla="*/ 420 h 839"/>
              <a:gd name="T82" fmla="*/ 218 w 800"/>
              <a:gd name="T83" fmla="*/ 81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0" h="839">
                <a:moveTo>
                  <a:pt x="787" y="260"/>
                </a:moveTo>
                <a:cubicBezTo>
                  <a:pt x="569" y="260"/>
                  <a:pt x="569" y="260"/>
                  <a:pt x="569" y="260"/>
                </a:cubicBezTo>
                <a:cubicBezTo>
                  <a:pt x="562" y="260"/>
                  <a:pt x="556" y="266"/>
                  <a:pt x="556" y="273"/>
                </a:cubicBezTo>
                <a:cubicBezTo>
                  <a:pt x="556" y="827"/>
                  <a:pt x="556" y="827"/>
                  <a:pt x="556" y="827"/>
                </a:cubicBezTo>
                <a:cubicBezTo>
                  <a:pt x="556" y="833"/>
                  <a:pt x="562" y="839"/>
                  <a:pt x="569" y="839"/>
                </a:cubicBezTo>
                <a:cubicBezTo>
                  <a:pt x="787" y="839"/>
                  <a:pt x="787" y="839"/>
                  <a:pt x="787" y="839"/>
                </a:cubicBezTo>
                <a:cubicBezTo>
                  <a:pt x="794" y="839"/>
                  <a:pt x="800" y="833"/>
                  <a:pt x="800" y="827"/>
                </a:cubicBezTo>
                <a:cubicBezTo>
                  <a:pt x="800" y="273"/>
                  <a:pt x="800" y="273"/>
                  <a:pt x="800" y="273"/>
                </a:cubicBezTo>
                <a:cubicBezTo>
                  <a:pt x="800" y="266"/>
                  <a:pt x="794" y="260"/>
                  <a:pt x="787" y="260"/>
                </a:cubicBezTo>
                <a:close/>
                <a:moveTo>
                  <a:pt x="775" y="814"/>
                </a:moveTo>
                <a:cubicBezTo>
                  <a:pt x="581" y="814"/>
                  <a:pt x="581" y="814"/>
                  <a:pt x="581" y="814"/>
                </a:cubicBezTo>
                <a:cubicBezTo>
                  <a:pt x="581" y="285"/>
                  <a:pt x="581" y="285"/>
                  <a:pt x="581" y="285"/>
                </a:cubicBezTo>
                <a:cubicBezTo>
                  <a:pt x="775" y="285"/>
                  <a:pt x="775" y="285"/>
                  <a:pt x="775" y="285"/>
                </a:cubicBezTo>
                <a:lnTo>
                  <a:pt x="775" y="814"/>
                </a:lnTo>
                <a:close/>
                <a:moveTo>
                  <a:pt x="509" y="0"/>
                </a:moveTo>
                <a:cubicBezTo>
                  <a:pt x="291" y="0"/>
                  <a:pt x="291" y="0"/>
                  <a:pt x="291" y="0"/>
                </a:cubicBezTo>
                <a:cubicBezTo>
                  <a:pt x="284" y="0"/>
                  <a:pt x="278" y="6"/>
                  <a:pt x="278" y="12"/>
                </a:cubicBezTo>
                <a:cubicBezTo>
                  <a:pt x="278" y="827"/>
                  <a:pt x="278" y="827"/>
                  <a:pt x="278" y="827"/>
                </a:cubicBezTo>
                <a:cubicBezTo>
                  <a:pt x="278" y="833"/>
                  <a:pt x="284" y="839"/>
                  <a:pt x="291" y="839"/>
                </a:cubicBezTo>
                <a:cubicBezTo>
                  <a:pt x="509" y="839"/>
                  <a:pt x="509" y="839"/>
                  <a:pt x="509" y="839"/>
                </a:cubicBezTo>
                <a:cubicBezTo>
                  <a:pt x="516" y="839"/>
                  <a:pt x="521" y="833"/>
                  <a:pt x="521" y="827"/>
                </a:cubicBezTo>
                <a:cubicBezTo>
                  <a:pt x="521" y="12"/>
                  <a:pt x="521" y="12"/>
                  <a:pt x="521" y="12"/>
                </a:cubicBezTo>
                <a:cubicBezTo>
                  <a:pt x="521" y="6"/>
                  <a:pt x="516" y="0"/>
                  <a:pt x="509" y="0"/>
                </a:cubicBezTo>
                <a:close/>
                <a:moveTo>
                  <a:pt x="497" y="814"/>
                </a:moveTo>
                <a:cubicBezTo>
                  <a:pt x="303" y="814"/>
                  <a:pt x="303" y="814"/>
                  <a:pt x="303" y="814"/>
                </a:cubicBezTo>
                <a:cubicBezTo>
                  <a:pt x="303" y="25"/>
                  <a:pt x="303" y="25"/>
                  <a:pt x="303" y="25"/>
                </a:cubicBezTo>
                <a:cubicBezTo>
                  <a:pt x="497" y="25"/>
                  <a:pt x="497" y="25"/>
                  <a:pt x="497" y="25"/>
                </a:cubicBezTo>
                <a:lnTo>
                  <a:pt x="497" y="814"/>
                </a:lnTo>
                <a:close/>
                <a:moveTo>
                  <a:pt x="231" y="395"/>
                </a:moveTo>
                <a:cubicBezTo>
                  <a:pt x="12" y="395"/>
                  <a:pt x="12" y="395"/>
                  <a:pt x="12" y="395"/>
                </a:cubicBezTo>
                <a:cubicBezTo>
                  <a:pt x="5" y="395"/>
                  <a:pt x="0" y="401"/>
                  <a:pt x="0" y="408"/>
                </a:cubicBezTo>
                <a:cubicBezTo>
                  <a:pt x="0" y="827"/>
                  <a:pt x="0" y="827"/>
                  <a:pt x="0" y="827"/>
                </a:cubicBezTo>
                <a:cubicBezTo>
                  <a:pt x="0" y="833"/>
                  <a:pt x="5" y="839"/>
                  <a:pt x="12" y="839"/>
                </a:cubicBezTo>
                <a:cubicBezTo>
                  <a:pt x="231" y="839"/>
                  <a:pt x="231" y="839"/>
                  <a:pt x="231" y="839"/>
                </a:cubicBezTo>
                <a:cubicBezTo>
                  <a:pt x="238" y="839"/>
                  <a:pt x="243" y="833"/>
                  <a:pt x="243" y="827"/>
                </a:cubicBezTo>
                <a:cubicBezTo>
                  <a:pt x="243" y="408"/>
                  <a:pt x="243" y="408"/>
                  <a:pt x="243" y="408"/>
                </a:cubicBezTo>
                <a:cubicBezTo>
                  <a:pt x="243" y="401"/>
                  <a:pt x="238" y="395"/>
                  <a:pt x="231" y="395"/>
                </a:cubicBezTo>
                <a:close/>
                <a:moveTo>
                  <a:pt x="218" y="814"/>
                </a:moveTo>
                <a:cubicBezTo>
                  <a:pt x="25" y="814"/>
                  <a:pt x="25" y="814"/>
                  <a:pt x="25" y="814"/>
                </a:cubicBezTo>
                <a:cubicBezTo>
                  <a:pt x="25" y="420"/>
                  <a:pt x="25" y="420"/>
                  <a:pt x="25" y="420"/>
                </a:cubicBezTo>
                <a:cubicBezTo>
                  <a:pt x="218" y="420"/>
                  <a:pt x="218" y="420"/>
                  <a:pt x="218" y="420"/>
                </a:cubicBezTo>
                <a:lnTo>
                  <a:pt x="218" y="814"/>
                </a:lnTo>
                <a:close/>
              </a:path>
            </a:pathLst>
          </a:custGeom>
          <a:solidFill>
            <a:schemeClr val="accent1"/>
          </a:solidFill>
          <a:ln>
            <a:noFill/>
          </a:ln>
        </p:spPr>
        <p:txBody>
          <a:bodyPr vert="horz" wrap="square" lIns="121888" tIns="60944" rIns="121888" bIns="60944" numCol="1" anchor="t" anchorCtr="0" compatLnSpc="1">
            <a:prstTxWarp prst="textNoShape">
              <a:avLst/>
            </a:prstTxWarp>
          </a:bodyPr>
          <a:lstStyle/>
          <a:p>
            <a:pPr defTabSz="1218804">
              <a:buClrTx/>
            </a:pPr>
            <a:endParaRPr lang="en-US" sz="3199" kern="1200">
              <a:solidFill>
                <a:srgbClr val="FFFFFF"/>
              </a:solidFill>
              <a:latin typeface="+mj-lt"/>
              <a:ea typeface="+mn-ea"/>
              <a:cs typeface="+mn-cs"/>
            </a:endParaRPr>
          </a:p>
        </p:txBody>
      </p:sp>
      <p:grpSp>
        <p:nvGrpSpPr>
          <p:cNvPr id="24" name="Group 23">
            <a:extLst>
              <a:ext uri="{FF2B5EF4-FFF2-40B4-BE49-F238E27FC236}">
                <a16:creationId xmlns:a16="http://schemas.microsoft.com/office/drawing/2014/main" id="{206BD61C-1AFF-4147-9A8B-ADDAF3766DB8}"/>
              </a:ext>
            </a:extLst>
          </p:cNvPr>
          <p:cNvGrpSpPr/>
          <p:nvPr/>
        </p:nvGrpSpPr>
        <p:grpSpPr>
          <a:xfrm>
            <a:off x="4129550" y="2742147"/>
            <a:ext cx="573175" cy="573175"/>
            <a:chOff x="3858203" y="2063591"/>
            <a:chExt cx="312530" cy="312530"/>
          </a:xfrm>
        </p:grpSpPr>
        <p:sp>
          <p:nvSpPr>
            <p:cNvPr id="25" name="Oval 24">
              <a:extLst>
                <a:ext uri="{FF2B5EF4-FFF2-40B4-BE49-F238E27FC236}">
                  <a16:creationId xmlns:a16="http://schemas.microsoft.com/office/drawing/2014/main" id="{C56AC123-B0EF-4344-8670-8193DDFD1E68}"/>
                </a:ext>
              </a:extLst>
            </p:cNvPr>
            <p:cNvSpPr/>
            <p:nvPr/>
          </p:nvSpPr>
          <p:spPr>
            <a:xfrm>
              <a:off x="3923503" y="2128891"/>
              <a:ext cx="181930" cy="181930"/>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
          <p:nvSpPr>
            <p:cNvPr id="26" name="Oval 25">
              <a:extLst>
                <a:ext uri="{FF2B5EF4-FFF2-40B4-BE49-F238E27FC236}">
                  <a16:creationId xmlns:a16="http://schemas.microsoft.com/office/drawing/2014/main" id="{A4D71BBE-2B92-46A2-A31A-A1BBF8A0B563}"/>
                </a:ext>
              </a:extLst>
            </p:cNvPr>
            <p:cNvSpPr/>
            <p:nvPr/>
          </p:nvSpPr>
          <p:spPr>
            <a:xfrm>
              <a:off x="3858203" y="2063591"/>
              <a:ext cx="312530" cy="312530"/>
            </a:xfrm>
            <a:prstGeom prst="ellipse">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grpSp>
      <p:grpSp>
        <p:nvGrpSpPr>
          <p:cNvPr id="27" name="Group 26">
            <a:extLst>
              <a:ext uri="{FF2B5EF4-FFF2-40B4-BE49-F238E27FC236}">
                <a16:creationId xmlns:a16="http://schemas.microsoft.com/office/drawing/2014/main" id="{40BF1E37-2896-4E22-A069-8A7341FCF646}"/>
              </a:ext>
            </a:extLst>
          </p:cNvPr>
          <p:cNvGrpSpPr/>
          <p:nvPr/>
        </p:nvGrpSpPr>
        <p:grpSpPr>
          <a:xfrm>
            <a:off x="2242304" y="3173735"/>
            <a:ext cx="573175" cy="573175"/>
            <a:chOff x="3858203" y="2063591"/>
            <a:chExt cx="312530" cy="312530"/>
          </a:xfrm>
        </p:grpSpPr>
        <p:sp>
          <p:nvSpPr>
            <p:cNvPr id="28" name="Oval 27">
              <a:extLst>
                <a:ext uri="{FF2B5EF4-FFF2-40B4-BE49-F238E27FC236}">
                  <a16:creationId xmlns:a16="http://schemas.microsoft.com/office/drawing/2014/main" id="{43F854FD-063A-4D7C-BDD8-8ABA1A221E89}"/>
                </a:ext>
              </a:extLst>
            </p:cNvPr>
            <p:cNvSpPr/>
            <p:nvPr/>
          </p:nvSpPr>
          <p:spPr>
            <a:xfrm>
              <a:off x="3923503" y="2128891"/>
              <a:ext cx="181930" cy="181930"/>
            </a:xfrm>
            <a:prstGeom prst="ellipse">
              <a:avLst/>
            </a:prstGeom>
            <a:solidFill>
              <a:schemeClr val="accent1"/>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
          <p:nvSpPr>
            <p:cNvPr id="29" name="Oval 28">
              <a:extLst>
                <a:ext uri="{FF2B5EF4-FFF2-40B4-BE49-F238E27FC236}">
                  <a16:creationId xmlns:a16="http://schemas.microsoft.com/office/drawing/2014/main" id="{2E247374-95AB-4124-823B-DBDAF1CDD17C}"/>
                </a:ext>
              </a:extLst>
            </p:cNvPr>
            <p:cNvSpPr/>
            <p:nvPr/>
          </p:nvSpPr>
          <p:spPr>
            <a:xfrm>
              <a:off x="3858203" y="2063591"/>
              <a:ext cx="312530" cy="312530"/>
            </a:xfrm>
            <a:prstGeom prst="ellipse">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grpSp>
      <p:grpSp>
        <p:nvGrpSpPr>
          <p:cNvPr id="30" name="Group 29">
            <a:extLst>
              <a:ext uri="{FF2B5EF4-FFF2-40B4-BE49-F238E27FC236}">
                <a16:creationId xmlns:a16="http://schemas.microsoft.com/office/drawing/2014/main" id="{0AF030DE-0BF2-4B05-A28F-1DD3A6B34C9F}"/>
              </a:ext>
            </a:extLst>
          </p:cNvPr>
          <p:cNvGrpSpPr/>
          <p:nvPr/>
        </p:nvGrpSpPr>
        <p:grpSpPr>
          <a:xfrm>
            <a:off x="7135775" y="2597538"/>
            <a:ext cx="573175" cy="573175"/>
            <a:chOff x="3858203" y="2063591"/>
            <a:chExt cx="312530" cy="312530"/>
          </a:xfrm>
        </p:grpSpPr>
        <p:sp>
          <p:nvSpPr>
            <p:cNvPr id="31" name="Oval 30">
              <a:extLst>
                <a:ext uri="{FF2B5EF4-FFF2-40B4-BE49-F238E27FC236}">
                  <a16:creationId xmlns:a16="http://schemas.microsoft.com/office/drawing/2014/main" id="{2875C0AB-77B6-454E-89C8-84BFEC6ABC71}"/>
                </a:ext>
              </a:extLst>
            </p:cNvPr>
            <p:cNvSpPr/>
            <p:nvPr/>
          </p:nvSpPr>
          <p:spPr>
            <a:xfrm>
              <a:off x="3923503" y="2128891"/>
              <a:ext cx="181930" cy="181930"/>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
          <p:nvSpPr>
            <p:cNvPr id="32" name="Oval 31">
              <a:extLst>
                <a:ext uri="{FF2B5EF4-FFF2-40B4-BE49-F238E27FC236}">
                  <a16:creationId xmlns:a16="http://schemas.microsoft.com/office/drawing/2014/main" id="{E72E6996-D22F-4FFF-B990-D7E16782B671}"/>
                </a:ext>
              </a:extLst>
            </p:cNvPr>
            <p:cNvSpPr/>
            <p:nvPr/>
          </p:nvSpPr>
          <p:spPr>
            <a:xfrm>
              <a:off x="3858203" y="2063591"/>
              <a:ext cx="312530" cy="312530"/>
            </a:xfrm>
            <a:prstGeom prst="ellipse">
              <a:avLst/>
            </a:prstGeom>
            <a:noFill/>
            <a:ln w="1905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grpSp>
      <p:grpSp>
        <p:nvGrpSpPr>
          <p:cNvPr id="33" name="Group 32">
            <a:extLst>
              <a:ext uri="{FF2B5EF4-FFF2-40B4-BE49-F238E27FC236}">
                <a16:creationId xmlns:a16="http://schemas.microsoft.com/office/drawing/2014/main" id="{D397EA74-99B6-4740-BC48-0C5907923E12}"/>
              </a:ext>
            </a:extLst>
          </p:cNvPr>
          <p:cNvGrpSpPr/>
          <p:nvPr/>
        </p:nvGrpSpPr>
        <p:grpSpPr>
          <a:xfrm>
            <a:off x="7613585" y="4702524"/>
            <a:ext cx="573175" cy="573175"/>
            <a:chOff x="3858203" y="2063591"/>
            <a:chExt cx="312530" cy="312530"/>
          </a:xfrm>
        </p:grpSpPr>
        <p:sp>
          <p:nvSpPr>
            <p:cNvPr id="34" name="Oval 33">
              <a:extLst>
                <a:ext uri="{FF2B5EF4-FFF2-40B4-BE49-F238E27FC236}">
                  <a16:creationId xmlns:a16="http://schemas.microsoft.com/office/drawing/2014/main" id="{63EF0F99-3F99-4F6C-9ED1-0383493F1440}"/>
                </a:ext>
              </a:extLst>
            </p:cNvPr>
            <p:cNvSpPr/>
            <p:nvPr/>
          </p:nvSpPr>
          <p:spPr>
            <a:xfrm>
              <a:off x="3923503" y="2128891"/>
              <a:ext cx="181930" cy="181930"/>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
          <p:nvSpPr>
            <p:cNvPr id="35" name="Oval 34">
              <a:extLst>
                <a:ext uri="{FF2B5EF4-FFF2-40B4-BE49-F238E27FC236}">
                  <a16:creationId xmlns:a16="http://schemas.microsoft.com/office/drawing/2014/main" id="{64617B9F-EFA3-4A2B-B5CD-D5AD70A7DA2D}"/>
                </a:ext>
              </a:extLst>
            </p:cNvPr>
            <p:cNvSpPr/>
            <p:nvPr/>
          </p:nvSpPr>
          <p:spPr>
            <a:xfrm>
              <a:off x="3858203" y="2063591"/>
              <a:ext cx="312530" cy="312530"/>
            </a:xfrm>
            <a:prstGeom prst="ellipse">
              <a:avLst/>
            </a:prstGeom>
            <a:no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grpSp>
      <p:grpSp>
        <p:nvGrpSpPr>
          <p:cNvPr id="36" name="Group 35">
            <a:extLst>
              <a:ext uri="{FF2B5EF4-FFF2-40B4-BE49-F238E27FC236}">
                <a16:creationId xmlns:a16="http://schemas.microsoft.com/office/drawing/2014/main" id="{913B9693-AD6A-4959-B511-9F8F3D850A03}"/>
              </a:ext>
            </a:extLst>
          </p:cNvPr>
          <p:cNvGrpSpPr/>
          <p:nvPr/>
        </p:nvGrpSpPr>
        <p:grpSpPr>
          <a:xfrm>
            <a:off x="10575129" y="2055057"/>
            <a:ext cx="1613696" cy="1613697"/>
            <a:chOff x="1312261" y="1239862"/>
            <a:chExt cx="1396424" cy="1396425"/>
          </a:xfrm>
        </p:grpSpPr>
        <p:sp>
          <p:nvSpPr>
            <p:cNvPr id="37" name="Oval 36">
              <a:extLst>
                <a:ext uri="{FF2B5EF4-FFF2-40B4-BE49-F238E27FC236}">
                  <a16:creationId xmlns:a16="http://schemas.microsoft.com/office/drawing/2014/main" id="{1ADB0AD1-DA0C-4230-A8F0-00A2F5C65C2E}"/>
                </a:ext>
              </a:extLst>
            </p:cNvPr>
            <p:cNvSpPr/>
            <p:nvPr/>
          </p:nvSpPr>
          <p:spPr>
            <a:xfrm>
              <a:off x="1613552" y="1541153"/>
              <a:ext cx="793841" cy="793844"/>
            </a:xfrm>
            <a:prstGeom prst="ellipse">
              <a:avLst/>
            </a:prstGeom>
            <a:no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
          <p:nvSpPr>
            <p:cNvPr id="38" name="Oval 37">
              <a:extLst>
                <a:ext uri="{FF2B5EF4-FFF2-40B4-BE49-F238E27FC236}">
                  <a16:creationId xmlns:a16="http://schemas.microsoft.com/office/drawing/2014/main" id="{3434BFA9-84D7-4F34-9CC4-C84B9480E276}"/>
                </a:ext>
              </a:extLst>
            </p:cNvPr>
            <p:cNvSpPr/>
            <p:nvPr/>
          </p:nvSpPr>
          <p:spPr>
            <a:xfrm>
              <a:off x="1312261" y="1239862"/>
              <a:ext cx="1396424" cy="1396425"/>
            </a:xfrm>
            <a:prstGeom prst="ellipse">
              <a:avLst/>
            </a:prstGeom>
            <a:noFill/>
            <a:ln w="25400" cap="rnd" cmpd="sng">
              <a:solidFill>
                <a:schemeClr val="accent3"/>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grpSp>
      <p:sp>
        <p:nvSpPr>
          <p:cNvPr id="39" name="Freeform 29">
            <a:extLst>
              <a:ext uri="{FF2B5EF4-FFF2-40B4-BE49-F238E27FC236}">
                <a16:creationId xmlns:a16="http://schemas.microsoft.com/office/drawing/2014/main" id="{F2A96BA2-0295-44C4-ACEA-C2DC8770A547}"/>
              </a:ext>
            </a:extLst>
          </p:cNvPr>
          <p:cNvSpPr>
            <a:spLocks noEditPoints="1"/>
          </p:cNvSpPr>
          <p:nvPr/>
        </p:nvSpPr>
        <p:spPr bwMode="auto">
          <a:xfrm>
            <a:off x="8095567" y="1035387"/>
            <a:ext cx="756488" cy="756488"/>
          </a:xfrm>
          <a:custGeom>
            <a:avLst/>
            <a:gdLst>
              <a:gd name="T0" fmla="*/ 400 w 800"/>
              <a:gd name="T1" fmla="*/ 566 h 800"/>
              <a:gd name="T2" fmla="*/ 400 w 800"/>
              <a:gd name="T3" fmla="*/ 533 h 800"/>
              <a:gd name="T4" fmla="*/ 533 w 800"/>
              <a:gd name="T5" fmla="*/ 400 h 800"/>
              <a:gd name="T6" fmla="*/ 688 w 800"/>
              <a:gd name="T7" fmla="*/ 316 h 800"/>
              <a:gd name="T8" fmla="*/ 721 w 800"/>
              <a:gd name="T9" fmla="*/ 176 h 800"/>
              <a:gd name="T10" fmla="*/ 588 w 800"/>
              <a:gd name="T11" fmla="*/ 93 h 800"/>
              <a:gd name="T12" fmla="*/ 483 w 800"/>
              <a:gd name="T13" fmla="*/ 50 h 800"/>
              <a:gd name="T14" fmla="*/ 316 w 800"/>
              <a:gd name="T15" fmla="*/ 50 h 800"/>
              <a:gd name="T16" fmla="*/ 211 w 800"/>
              <a:gd name="T17" fmla="*/ 93 h 800"/>
              <a:gd name="T18" fmla="*/ 93 w 800"/>
              <a:gd name="T19" fmla="*/ 211 h 800"/>
              <a:gd name="T20" fmla="*/ 50 w 800"/>
              <a:gd name="T21" fmla="*/ 316 h 800"/>
              <a:gd name="T22" fmla="*/ 0 w 800"/>
              <a:gd name="T23" fmla="*/ 433 h 800"/>
              <a:gd name="T24" fmla="*/ 137 w 800"/>
              <a:gd name="T25" fmla="*/ 544 h 800"/>
              <a:gd name="T26" fmla="*/ 93 w 800"/>
              <a:gd name="T27" fmla="*/ 659 h 800"/>
              <a:gd name="T28" fmla="*/ 255 w 800"/>
              <a:gd name="T29" fmla="*/ 662 h 800"/>
              <a:gd name="T30" fmla="*/ 366 w 800"/>
              <a:gd name="T31" fmla="*/ 800 h 800"/>
              <a:gd name="T32" fmla="*/ 483 w 800"/>
              <a:gd name="T33" fmla="*/ 688 h 800"/>
              <a:gd name="T34" fmla="*/ 659 w 800"/>
              <a:gd name="T35" fmla="*/ 706 h 800"/>
              <a:gd name="T36" fmla="*/ 662 w 800"/>
              <a:gd name="T37" fmla="*/ 544 h 800"/>
              <a:gd name="T38" fmla="*/ 785 w 800"/>
              <a:gd name="T39" fmla="*/ 468 h 800"/>
              <a:gd name="T40" fmla="*/ 750 w 800"/>
              <a:gd name="T41" fmla="*/ 316 h 800"/>
              <a:gd name="T42" fmla="*/ 750 w 800"/>
              <a:gd name="T43" fmla="*/ 450 h 800"/>
              <a:gd name="T44" fmla="*/ 627 w 800"/>
              <a:gd name="T45" fmla="*/ 538 h 800"/>
              <a:gd name="T46" fmla="*/ 683 w 800"/>
              <a:gd name="T47" fmla="*/ 635 h 800"/>
              <a:gd name="T48" fmla="*/ 559 w 800"/>
              <a:gd name="T49" fmla="*/ 630 h 800"/>
              <a:gd name="T50" fmla="*/ 450 w 800"/>
              <a:gd name="T51" fmla="*/ 675 h 800"/>
              <a:gd name="T52" fmla="*/ 366 w 800"/>
              <a:gd name="T53" fmla="*/ 766 h 800"/>
              <a:gd name="T54" fmla="*/ 337 w 800"/>
              <a:gd name="T55" fmla="*/ 659 h 800"/>
              <a:gd name="T56" fmla="*/ 241 w 800"/>
              <a:gd name="T57" fmla="*/ 630 h 800"/>
              <a:gd name="T58" fmla="*/ 117 w 800"/>
              <a:gd name="T59" fmla="*/ 635 h 800"/>
              <a:gd name="T60" fmla="*/ 170 w 800"/>
              <a:gd name="T61" fmla="*/ 559 h 800"/>
              <a:gd name="T62" fmla="*/ 125 w 800"/>
              <a:gd name="T63" fmla="*/ 450 h 800"/>
              <a:gd name="T64" fmla="*/ 33 w 800"/>
              <a:gd name="T65" fmla="*/ 366 h 800"/>
              <a:gd name="T66" fmla="*/ 125 w 800"/>
              <a:gd name="T67" fmla="*/ 350 h 800"/>
              <a:gd name="T68" fmla="*/ 170 w 800"/>
              <a:gd name="T69" fmla="*/ 240 h 800"/>
              <a:gd name="T70" fmla="*/ 164 w 800"/>
              <a:gd name="T71" fmla="*/ 117 h 800"/>
              <a:gd name="T72" fmla="*/ 261 w 800"/>
              <a:gd name="T73" fmla="*/ 172 h 800"/>
              <a:gd name="T74" fmla="*/ 350 w 800"/>
              <a:gd name="T75" fmla="*/ 50 h 800"/>
              <a:gd name="T76" fmla="*/ 450 w 800"/>
              <a:gd name="T77" fmla="*/ 50 h 800"/>
              <a:gd name="T78" fmla="*/ 538 w 800"/>
              <a:gd name="T79" fmla="*/ 172 h 800"/>
              <a:gd name="T80" fmla="*/ 635 w 800"/>
              <a:gd name="T81" fmla="*/ 117 h 800"/>
              <a:gd name="T82" fmla="*/ 683 w 800"/>
              <a:gd name="T83" fmla="*/ 187 h 800"/>
              <a:gd name="T84" fmla="*/ 659 w 800"/>
              <a:gd name="T85" fmla="*/ 337 h 800"/>
              <a:gd name="T86" fmla="*/ 766 w 800"/>
              <a:gd name="T87" fmla="*/ 36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0" h="800">
                <a:moveTo>
                  <a:pt x="400" y="233"/>
                </a:moveTo>
                <a:cubicBezTo>
                  <a:pt x="308" y="233"/>
                  <a:pt x="233" y="308"/>
                  <a:pt x="233" y="400"/>
                </a:cubicBezTo>
                <a:cubicBezTo>
                  <a:pt x="233" y="492"/>
                  <a:pt x="308" y="566"/>
                  <a:pt x="400" y="566"/>
                </a:cubicBezTo>
                <a:cubicBezTo>
                  <a:pt x="492" y="566"/>
                  <a:pt x="566" y="492"/>
                  <a:pt x="566" y="400"/>
                </a:cubicBezTo>
                <a:cubicBezTo>
                  <a:pt x="566" y="308"/>
                  <a:pt x="492" y="233"/>
                  <a:pt x="400" y="233"/>
                </a:cubicBezTo>
                <a:close/>
                <a:moveTo>
                  <a:pt x="400" y="533"/>
                </a:moveTo>
                <a:cubicBezTo>
                  <a:pt x="326" y="533"/>
                  <a:pt x="266" y="473"/>
                  <a:pt x="266" y="400"/>
                </a:cubicBezTo>
                <a:cubicBezTo>
                  <a:pt x="266" y="326"/>
                  <a:pt x="326" y="266"/>
                  <a:pt x="400" y="266"/>
                </a:cubicBezTo>
                <a:cubicBezTo>
                  <a:pt x="473" y="266"/>
                  <a:pt x="533" y="326"/>
                  <a:pt x="533" y="400"/>
                </a:cubicBezTo>
                <a:cubicBezTo>
                  <a:pt x="533" y="473"/>
                  <a:pt x="473" y="533"/>
                  <a:pt x="400" y="533"/>
                </a:cubicBezTo>
                <a:close/>
                <a:moveTo>
                  <a:pt x="750" y="316"/>
                </a:moveTo>
                <a:cubicBezTo>
                  <a:pt x="688" y="316"/>
                  <a:pt x="688" y="316"/>
                  <a:pt x="688" y="316"/>
                </a:cubicBezTo>
                <a:cubicBezTo>
                  <a:pt x="681" y="295"/>
                  <a:pt x="673" y="274"/>
                  <a:pt x="662" y="255"/>
                </a:cubicBezTo>
                <a:cubicBezTo>
                  <a:pt x="706" y="211"/>
                  <a:pt x="706" y="211"/>
                  <a:pt x="706" y="211"/>
                </a:cubicBezTo>
                <a:cubicBezTo>
                  <a:pt x="716" y="202"/>
                  <a:pt x="721" y="189"/>
                  <a:pt x="721" y="176"/>
                </a:cubicBezTo>
                <a:cubicBezTo>
                  <a:pt x="721" y="162"/>
                  <a:pt x="716" y="150"/>
                  <a:pt x="706" y="140"/>
                </a:cubicBezTo>
                <a:cubicBezTo>
                  <a:pt x="659" y="93"/>
                  <a:pt x="659" y="93"/>
                  <a:pt x="659" y="93"/>
                </a:cubicBezTo>
                <a:cubicBezTo>
                  <a:pt x="640" y="74"/>
                  <a:pt x="607" y="74"/>
                  <a:pt x="588" y="93"/>
                </a:cubicBezTo>
                <a:cubicBezTo>
                  <a:pt x="544" y="137"/>
                  <a:pt x="544" y="137"/>
                  <a:pt x="544" y="137"/>
                </a:cubicBezTo>
                <a:cubicBezTo>
                  <a:pt x="525" y="126"/>
                  <a:pt x="504" y="118"/>
                  <a:pt x="483" y="112"/>
                </a:cubicBezTo>
                <a:cubicBezTo>
                  <a:pt x="483" y="50"/>
                  <a:pt x="483" y="50"/>
                  <a:pt x="483" y="50"/>
                </a:cubicBezTo>
                <a:cubicBezTo>
                  <a:pt x="483" y="22"/>
                  <a:pt x="461" y="0"/>
                  <a:pt x="433" y="0"/>
                </a:cubicBezTo>
                <a:cubicBezTo>
                  <a:pt x="366" y="0"/>
                  <a:pt x="366" y="0"/>
                  <a:pt x="366" y="0"/>
                </a:cubicBezTo>
                <a:cubicBezTo>
                  <a:pt x="339" y="0"/>
                  <a:pt x="316" y="22"/>
                  <a:pt x="316" y="50"/>
                </a:cubicBezTo>
                <a:cubicBezTo>
                  <a:pt x="316" y="112"/>
                  <a:pt x="316" y="112"/>
                  <a:pt x="316" y="112"/>
                </a:cubicBezTo>
                <a:cubicBezTo>
                  <a:pt x="295" y="118"/>
                  <a:pt x="275" y="126"/>
                  <a:pt x="255" y="137"/>
                </a:cubicBezTo>
                <a:cubicBezTo>
                  <a:pt x="211" y="93"/>
                  <a:pt x="211" y="93"/>
                  <a:pt x="211" y="93"/>
                </a:cubicBezTo>
                <a:cubicBezTo>
                  <a:pt x="192" y="74"/>
                  <a:pt x="159" y="74"/>
                  <a:pt x="140" y="93"/>
                </a:cubicBezTo>
                <a:cubicBezTo>
                  <a:pt x="93" y="140"/>
                  <a:pt x="93" y="140"/>
                  <a:pt x="93" y="140"/>
                </a:cubicBezTo>
                <a:cubicBezTo>
                  <a:pt x="74" y="160"/>
                  <a:pt x="74" y="192"/>
                  <a:pt x="93" y="211"/>
                </a:cubicBezTo>
                <a:cubicBezTo>
                  <a:pt x="137" y="255"/>
                  <a:pt x="137" y="255"/>
                  <a:pt x="137" y="255"/>
                </a:cubicBezTo>
                <a:cubicBezTo>
                  <a:pt x="126" y="274"/>
                  <a:pt x="118" y="295"/>
                  <a:pt x="112" y="316"/>
                </a:cubicBezTo>
                <a:cubicBezTo>
                  <a:pt x="50" y="316"/>
                  <a:pt x="50" y="316"/>
                  <a:pt x="50" y="316"/>
                </a:cubicBezTo>
                <a:cubicBezTo>
                  <a:pt x="36" y="316"/>
                  <a:pt x="24" y="322"/>
                  <a:pt x="14" y="331"/>
                </a:cubicBezTo>
                <a:cubicBezTo>
                  <a:pt x="5" y="340"/>
                  <a:pt x="0" y="353"/>
                  <a:pt x="0" y="366"/>
                </a:cubicBezTo>
                <a:cubicBezTo>
                  <a:pt x="0" y="433"/>
                  <a:pt x="0" y="433"/>
                  <a:pt x="0" y="433"/>
                </a:cubicBezTo>
                <a:cubicBezTo>
                  <a:pt x="0" y="461"/>
                  <a:pt x="22" y="483"/>
                  <a:pt x="50" y="483"/>
                </a:cubicBezTo>
                <a:cubicBezTo>
                  <a:pt x="112" y="483"/>
                  <a:pt x="112" y="483"/>
                  <a:pt x="112" y="483"/>
                </a:cubicBezTo>
                <a:cubicBezTo>
                  <a:pt x="118" y="504"/>
                  <a:pt x="126" y="525"/>
                  <a:pt x="137" y="544"/>
                </a:cubicBezTo>
                <a:cubicBezTo>
                  <a:pt x="93" y="588"/>
                  <a:pt x="93" y="588"/>
                  <a:pt x="93" y="588"/>
                </a:cubicBezTo>
                <a:cubicBezTo>
                  <a:pt x="84" y="598"/>
                  <a:pt x="79" y="610"/>
                  <a:pt x="79" y="624"/>
                </a:cubicBezTo>
                <a:cubicBezTo>
                  <a:pt x="79" y="637"/>
                  <a:pt x="84" y="649"/>
                  <a:pt x="93" y="659"/>
                </a:cubicBezTo>
                <a:cubicBezTo>
                  <a:pt x="140" y="706"/>
                  <a:pt x="140" y="706"/>
                  <a:pt x="140" y="706"/>
                </a:cubicBezTo>
                <a:cubicBezTo>
                  <a:pt x="159" y="725"/>
                  <a:pt x="192" y="725"/>
                  <a:pt x="211" y="706"/>
                </a:cubicBezTo>
                <a:cubicBezTo>
                  <a:pt x="255" y="662"/>
                  <a:pt x="255" y="662"/>
                  <a:pt x="255" y="662"/>
                </a:cubicBezTo>
                <a:cubicBezTo>
                  <a:pt x="274" y="673"/>
                  <a:pt x="295" y="681"/>
                  <a:pt x="316" y="688"/>
                </a:cubicBezTo>
                <a:cubicBezTo>
                  <a:pt x="316" y="750"/>
                  <a:pt x="316" y="750"/>
                  <a:pt x="316" y="750"/>
                </a:cubicBezTo>
                <a:cubicBezTo>
                  <a:pt x="316" y="777"/>
                  <a:pt x="339" y="800"/>
                  <a:pt x="366" y="800"/>
                </a:cubicBezTo>
                <a:cubicBezTo>
                  <a:pt x="433" y="800"/>
                  <a:pt x="433" y="800"/>
                  <a:pt x="433" y="800"/>
                </a:cubicBezTo>
                <a:cubicBezTo>
                  <a:pt x="461" y="800"/>
                  <a:pt x="483" y="777"/>
                  <a:pt x="483" y="750"/>
                </a:cubicBezTo>
                <a:cubicBezTo>
                  <a:pt x="483" y="688"/>
                  <a:pt x="483" y="688"/>
                  <a:pt x="483" y="688"/>
                </a:cubicBezTo>
                <a:cubicBezTo>
                  <a:pt x="504" y="681"/>
                  <a:pt x="525" y="673"/>
                  <a:pt x="544" y="662"/>
                </a:cubicBezTo>
                <a:cubicBezTo>
                  <a:pt x="588" y="706"/>
                  <a:pt x="588" y="706"/>
                  <a:pt x="588" y="706"/>
                </a:cubicBezTo>
                <a:cubicBezTo>
                  <a:pt x="607" y="725"/>
                  <a:pt x="640" y="725"/>
                  <a:pt x="659" y="706"/>
                </a:cubicBezTo>
                <a:cubicBezTo>
                  <a:pt x="706" y="659"/>
                  <a:pt x="706" y="659"/>
                  <a:pt x="706" y="659"/>
                </a:cubicBezTo>
                <a:cubicBezTo>
                  <a:pt x="726" y="639"/>
                  <a:pt x="726" y="608"/>
                  <a:pt x="706" y="588"/>
                </a:cubicBezTo>
                <a:cubicBezTo>
                  <a:pt x="662" y="544"/>
                  <a:pt x="662" y="544"/>
                  <a:pt x="662" y="544"/>
                </a:cubicBezTo>
                <a:cubicBezTo>
                  <a:pt x="673" y="525"/>
                  <a:pt x="681" y="504"/>
                  <a:pt x="688" y="483"/>
                </a:cubicBezTo>
                <a:cubicBezTo>
                  <a:pt x="750" y="483"/>
                  <a:pt x="750" y="483"/>
                  <a:pt x="750" y="483"/>
                </a:cubicBezTo>
                <a:cubicBezTo>
                  <a:pt x="763" y="483"/>
                  <a:pt x="776" y="478"/>
                  <a:pt x="785" y="468"/>
                </a:cubicBezTo>
                <a:cubicBezTo>
                  <a:pt x="794" y="459"/>
                  <a:pt x="800" y="446"/>
                  <a:pt x="800" y="433"/>
                </a:cubicBezTo>
                <a:cubicBezTo>
                  <a:pt x="800" y="366"/>
                  <a:pt x="800" y="366"/>
                  <a:pt x="800" y="366"/>
                </a:cubicBezTo>
                <a:cubicBezTo>
                  <a:pt x="800" y="339"/>
                  <a:pt x="777" y="316"/>
                  <a:pt x="750" y="316"/>
                </a:cubicBezTo>
                <a:close/>
                <a:moveTo>
                  <a:pt x="766" y="433"/>
                </a:moveTo>
                <a:cubicBezTo>
                  <a:pt x="766" y="437"/>
                  <a:pt x="765" y="442"/>
                  <a:pt x="761" y="445"/>
                </a:cubicBezTo>
                <a:cubicBezTo>
                  <a:pt x="758" y="448"/>
                  <a:pt x="754" y="450"/>
                  <a:pt x="750" y="450"/>
                </a:cubicBezTo>
                <a:cubicBezTo>
                  <a:pt x="675" y="450"/>
                  <a:pt x="675" y="450"/>
                  <a:pt x="675" y="450"/>
                </a:cubicBezTo>
                <a:cubicBezTo>
                  <a:pt x="667" y="450"/>
                  <a:pt x="660" y="455"/>
                  <a:pt x="659" y="462"/>
                </a:cubicBezTo>
                <a:cubicBezTo>
                  <a:pt x="652" y="489"/>
                  <a:pt x="642" y="515"/>
                  <a:pt x="627" y="538"/>
                </a:cubicBezTo>
                <a:cubicBezTo>
                  <a:pt x="623" y="545"/>
                  <a:pt x="624" y="553"/>
                  <a:pt x="630" y="559"/>
                </a:cubicBezTo>
                <a:cubicBezTo>
                  <a:pt x="683" y="612"/>
                  <a:pt x="683" y="612"/>
                  <a:pt x="683" y="612"/>
                </a:cubicBezTo>
                <a:cubicBezTo>
                  <a:pt x="689" y="618"/>
                  <a:pt x="689" y="629"/>
                  <a:pt x="683" y="635"/>
                </a:cubicBezTo>
                <a:cubicBezTo>
                  <a:pt x="635" y="682"/>
                  <a:pt x="635" y="682"/>
                  <a:pt x="635" y="682"/>
                </a:cubicBezTo>
                <a:cubicBezTo>
                  <a:pt x="629" y="689"/>
                  <a:pt x="618" y="689"/>
                  <a:pt x="612" y="682"/>
                </a:cubicBezTo>
                <a:cubicBezTo>
                  <a:pt x="559" y="630"/>
                  <a:pt x="559" y="630"/>
                  <a:pt x="559" y="630"/>
                </a:cubicBezTo>
                <a:cubicBezTo>
                  <a:pt x="553" y="624"/>
                  <a:pt x="545" y="623"/>
                  <a:pt x="538" y="627"/>
                </a:cubicBezTo>
                <a:cubicBezTo>
                  <a:pt x="515" y="642"/>
                  <a:pt x="489" y="652"/>
                  <a:pt x="462" y="659"/>
                </a:cubicBezTo>
                <a:cubicBezTo>
                  <a:pt x="455" y="660"/>
                  <a:pt x="450" y="667"/>
                  <a:pt x="450" y="675"/>
                </a:cubicBezTo>
                <a:cubicBezTo>
                  <a:pt x="450" y="750"/>
                  <a:pt x="450" y="750"/>
                  <a:pt x="450" y="750"/>
                </a:cubicBezTo>
                <a:cubicBezTo>
                  <a:pt x="450" y="759"/>
                  <a:pt x="442" y="766"/>
                  <a:pt x="433" y="766"/>
                </a:cubicBezTo>
                <a:cubicBezTo>
                  <a:pt x="366" y="766"/>
                  <a:pt x="366" y="766"/>
                  <a:pt x="366" y="766"/>
                </a:cubicBezTo>
                <a:cubicBezTo>
                  <a:pt x="357" y="766"/>
                  <a:pt x="350" y="759"/>
                  <a:pt x="350" y="750"/>
                </a:cubicBezTo>
                <a:cubicBezTo>
                  <a:pt x="350" y="675"/>
                  <a:pt x="350" y="675"/>
                  <a:pt x="350" y="675"/>
                </a:cubicBezTo>
                <a:cubicBezTo>
                  <a:pt x="350" y="667"/>
                  <a:pt x="344" y="660"/>
                  <a:pt x="337" y="659"/>
                </a:cubicBezTo>
                <a:cubicBezTo>
                  <a:pt x="310" y="652"/>
                  <a:pt x="285" y="641"/>
                  <a:pt x="261" y="627"/>
                </a:cubicBezTo>
                <a:cubicBezTo>
                  <a:pt x="258" y="625"/>
                  <a:pt x="255" y="625"/>
                  <a:pt x="252" y="625"/>
                </a:cubicBezTo>
                <a:cubicBezTo>
                  <a:pt x="248" y="625"/>
                  <a:pt x="244" y="626"/>
                  <a:pt x="241" y="630"/>
                </a:cubicBezTo>
                <a:cubicBezTo>
                  <a:pt x="188" y="683"/>
                  <a:pt x="188" y="683"/>
                  <a:pt x="188" y="683"/>
                </a:cubicBezTo>
                <a:cubicBezTo>
                  <a:pt x="181" y="689"/>
                  <a:pt x="170" y="689"/>
                  <a:pt x="164" y="683"/>
                </a:cubicBezTo>
                <a:cubicBezTo>
                  <a:pt x="117" y="635"/>
                  <a:pt x="117" y="635"/>
                  <a:pt x="117" y="635"/>
                </a:cubicBezTo>
                <a:cubicBezTo>
                  <a:pt x="114" y="632"/>
                  <a:pt x="112" y="628"/>
                  <a:pt x="112" y="624"/>
                </a:cubicBezTo>
                <a:cubicBezTo>
                  <a:pt x="112" y="619"/>
                  <a:pt x="114" y="615"/>
                  <a:pt x="117" y="612"/>
                </a:cubicBezTo>
                <a:cubicBezTo>
                  <a:pt x="170" y="559"/>
                  <a:pt x="170" y="559"/>
                  <a:pt x="170" y="559"/>
                </a:cubicBezTo>
                <a:cubicBezTo>
                  <a:pt x="175" y="553"/>
                  <a:pt x="176" y="545"/>
                  <a:pt x="172" y="538"/>
                </a:cubicBezTo>
                <a:cubicBezTo>
                  <a:pt x="158" y="515"/>
                  <a:pt x="147" y="489"/>
                  <a:pt x="141" y="462"/>
                </a:cubicBezTo>
                <a:cubicBezTo>
                  <a:pt x="139" y="455"/>
                  <a:pt x="132" y="450"/>
                  <a:pt x="125" y="450"/>
                </a:cubicBezTo>
                <a:cubicBezTo>
                  <a:pt x="50" y="450"/>
                  <a:pt x="50" y="450"/>
                  <a:pt x="50" y="450"/>
                </a:cubicBezTo>
                <a:cubicBezTo>
                  <a:pt x="40" y="450"/>
                  <a:pt x="33" y="442"/>
                  <a:pt x="33" y="433"/>
                </a:cubicBezTo>
                <a:cubicBezTo>
                  <a:pt x="33" y="366"/>
                  <a:pt x="33" y="366"/>
                  <a:pt x="33" y="366"/>
                </a:cubicBezTo>
                <a:cubicBezTo>
                  <a:pt x="33" y="362"/>
                  <a:pt x="35" y="358"/>
                  <a:pt x="38" y="355"/>
                </a:cubicBezTo>
                <a:cubicBezTo>
                  <a:pt x="41" y="351"/>
                  <a:pt x="45" y="350"/>
                  <a:pt x="50" y="350"/>
                </a:cubicBezTo>
                <a:cubicBezTo>
                  <a:pt x="125" y="350"/>
                  <a:pt x="125" y="350"/>
                  <a:pt x="125" y="350"/>
                </a:cubicBezTo>
                <a:cubicBezTo>
                  <a:pt x="132" y="350"/>
                  <a:pt x="139" y="344"/>
                  <a:pt x="141" y="337"/>
                </a:cubicBezTo>
                <a:cubicBezTo>
                  <a:pt x="147" y="310"/>
                  <a:pt x="158" y="285"/>
                  <a:pt x="172" y="261"/>
                </a:cubicBezTo>
                <a:cubicBezTo>
                  <a:pt x="176" y="254"/>
                  <a:pt x="175" y="246"/>
                  <a:pt x="170" y="240"/>
                </a:cubicBezTo>
                <a:cubicBezTo>
                  <a:pt x="117" y="188"/>
                  <a:pt x="117" y="188"/>
                  <a:pt x="117" y="188"/>
                </a:cubicBezTo>
                <a:cubicBezTo>
                  <a:pt x="110" y="181"/>
                  <a:pt x="110" y="170"/>
                  <a:pt x="117" y="164"/>
                </a:cubicBezTo>
                <a:cubicBezTo>
                  <a:pt x="164" y="117"/>
                  <a:pt x="164" y="117"/>
                  <a:pt x="164" y="117"/>
                </a:cubicBezTo>
                <a:cubicBezTo>
                  <a:pt x="170" y="111"/>
                  <a:pt x="181" y="111"/>
                  <a:pt x="188" y="117"/>
                </a:cubicBezTo>
                <a:cubicBezTo>
                  <a:pt x="241" y="170"/>
                  <a:pt x="241" y="170"/>
                  <a:pt x="241" y="170"/>
                </a:cubicBezTo>
                <a:cubicBezTo>
                  <a:pt x="246" y="175"/>
                  <a:pt x="254" y="176"/>
                  <a:pt x="261" y="172"/>
                </a:cubicBezTo>
                <a:cubicBezTo>
                  <a:pt x="285" y="158"/>
                  <a:pt x="310" y="147"/>
                  <a:pt x="337" y="141"/>
                </a:cubicBezTo>
                <a:cubicBezTo>
                  <a:pt x="344" y="139"/>
                  <a:pt x="350" y="132"/>
                  <a:pt x="350" y="125"/>
                </a:cubicBezTo>
                <a:cubicBezTo>
                  <a:pt x="350" y="50"/>
                  <a:pt x="350" y="50"/>
                  <a:pt x="350" y="50"/>
                </a:cubicBezTo>
                <a:cubicBezTo>
                  <a:pt x="350" y="40"/>
                  <a:pt x="357" y="33"/>
                  <a:pt x="366" y="33"/>
                </a:cubicBezTo>
                <a:cubicBezTo>
                  <a:pt x="433" y="33"/>
                  <a:pt x="433" y="33"/>
                  <a:pt x="433" y="33"/>
                </a:cubicBezTo>
                <a:cubicBezTo>
                  <a:pt x="442" y="33"/>
                  <a:pt x="450" y="40"/>
                  <a:pt x="450" y="50"/>
                </a:cubicBezTo>
                <a:cubicBezTo>
                  <a:pt x="450" y="125"/>
                  <a:pt x="450" y="125"/>
                  <a:pt x="450" y="125"/>
                </a:cubicBezTo>
                <a:cubicBezTo>
                  <a:pt x="450" y="132"/>
                  <a:pt x="455" y="139"/>
                  <a:pt x="462" y="141"/>
                </a:cubicBezTo>
                <a:cubicBezTo>
                  <a:pt x="489" y="147"/>
                  <a:pt x="515" y="158"/>
                  <a:pt x="538" y="172"/>
                </a:cubicBezTo>
                <a:cubicBezTo>
                  <a:pt x="545" y="176"/>
                  <a:pt x="553" y="175"/>
                  <a:pt x="559" y="170"/>
                </a:cubicBezTo>
                <a:cubicBezTo>
                  <a:pt x="612" y="117"/>
                  <a:pt x="612" y="117"/>
                  <a:pt x="612" y="117"/>
                </a:cubicBezTo>
                <a:cubicBezTo>
                  <a:pt x="618" y="110"/>
                  <a:pt x="629" y="110"/>
                  <a:pt x="635" y="117"/>
                </a:cubicBezTo>
                <a:cubicBezTo>
                  <a:pt x="683" y="164"/>
                  <a:pt x="683" y="164"/>
                  <a:pt x="683" y="164"/>
                </a:cubicBezTo>
                <a:cubicBezTo>
                  <a:pt x="686" y="167"/>
                  <a:pt x="687" y="171"/>
                  <a:pt x="687" y="176"/>
                </a:cubicBezTo>
                <a:cubicBezTo>
                  <a:pt x="687" y="180"/>
                  <a:pt x="686" y="184"/>
                  <a:pt x="683" y="187"/>
                </a:cubicBezTo>
                <a:cubicBezTo>
                  <a:pt x="630" y="240"/>
                  <a:pt x="630" y="240"/>
                  <a:pt x="630" y="240"/>
                </a:cubicBezTo>
                <a:cubicBezTo>
                  <a:pt x="624" y="246"/>
                  <a:pt x="623" y="254"/>
                  <a:pt x="627" y="261"/>
                </a:cubicBezTo>
                <a:cubicBezTo>
                  <a:pt x="642" y="285"/>
                  <a:pt x="652" y="310"/>
                  <a:pt x="659" y="337"/>
                </a:cubicBezTo>
                <a:cubicBezTo>
                  <a:pt x="660" y="344"/>
                  <a:pt x="667" y="350"/>
                  <a:pt x="675" y="350"/>
                </a:cubicBezTo>
                <a:cubicBezTo>
                  <a:pt x="750" y="350"/>
                  <a:pt x="750" y="350"/>
                  <a:pt x="750" y="350"/>
                </a:cubicBezTo>
                <a:cubicBezTo>
                  <a:pt x="759" y="350"/>
                  <a:pt x="766" y="357"/>
                  <a:pt x="766" y="366"/>
                </a:cubicBezTo>
                <a:lnTo>
                  <a:pt x="766" y="433"/>
                </a:lnTo>
                <a:close/>
              </a:path>
            </a:pathLst>
          </a:custGeom>
          <a:solidFill>
            <a:schemeClr val="accent5"/>
          </a:solidFill>
          <a:ln>
            <a:noFill/>
          </a:ln>
        </p:spPr>
        <p:txBody>
          <a:bodyPr vert="horz" wrap="square" lIns="121888" tIns="60944" rIns="121888" bIns="60944" numCol="1" anchor="t" anchorCtr="0" compatLnSpc="1">
            <a:prstTxWarp prst="textNoShape">
              <a:avLst/>
            </a:prstTxWarp>
          </a:bodyPr>
          <a:lstStyle/>
          <a:p>
            <a:pPr defTabSz="1218804">
              <a:buClrTx/>
            </a:pPr>
            <a:endParaRPr lang="en-US" sz="3199" kern="1200">
              <a:solidFill>
                <a:srgbClr val="FFFFFF"/>
              </a:solidFill>
              <a:latin typeface="+mj-lt"/>
              <a:ea typeface="+mn-ea"/>
              <a:cs typeface="+mn-cs"/>
            </a:endParaRPr>
          </a:p>
        </p:txBody>
      </p:sp>
      <p:sp>
        <p:nvSpPr>
          <p:cNvPr id="40" name="Oval 39">
            <a:extLst>
              <a:ext uri="{FF2B5EF4-FFF2-40B4-BE49-F238E27FC236}">
                <a16:creationId xmlns:a16="http://schemas.microsoft.com/office/drawing/2014/main" id="{5A36E882-F9AC-4339-A011-4BA026A2871A}"/>
              </a:ext>
            </a:extLst>
          </p:cNvPr>
          <p:cNvSpPr/>
          <p:nvPr/>
        </p:nvSpPr>
        <p:spPr>
          <a:xfrm>
            <a:off x="10591114" y="3194485"/>
            <a:ext cx="333657" cy="333657"/>
          </a:xfrm>
          <a:prstGeom prst="ellipse">
            <a:avLst/>
          </a:prstGeom>
          <a:solidFill>
            <a:schemeClr val="accent3"/>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
        <p:nvSpPr>
          <p:cNvPr id="41" name="Freeform 25">
            <a:extLst>
              <a:ext uri="{FF2B5EF4-FFF2-40B4-BE49-F238E27FC236}">
                <a16:creationId xmlns:a16="http://schemas.microsoft.com/office/drawing/2014/main" id="{68C3C8E0-20AD-4E95-A30A-531B05837FAF}"/>
              </a:ext>
            </a:extLst>
          </p:cNvPr>
          <p:cNvSpPr>
            <a:spLocks noEditPoints="1"/>
          </p:cNvSpPr>
          <p:nvPr/>
        </p:nvSpPr>
        <p:spPr bwMode="auto">
          <a:xfrm>
            <a:off x="5634941" y="2882958"/>
            <a:ext cx="700226" cy="1015278"/>
          </a:xfrm>
          <a:custGeom>
            <a:avLst/>
            <a:gdLst>
              <a:gd name="T0" fmla="*/ 253 w 800"/>
              <a:gd name="T1" fmla="*/ 834 h 1264"/>
              <a:gd name="T2" fmla="*/ 148 w 800"/>
              <a:gd name="T3" fmla="*/ 788 h 1264"/>
              <a:gd name="T4" fmla="*/ 148 w 800"/>
              <a:gd name="T5" fmla="*/ 939 h 1264"/>
              <a:gd name="T6" fmla="*/ 253 w 800"/>
              <a:gd name="T7" fmla="*/ 893 h 1264"/>
              <a:gd name="T8" fmla="*/ 358 w 800"/>
              <a:gd name="T9" fmla="*/ 939 h 1264"/>
              <a:gd name="T10" fmla="*/ 358 w 800"/>
              <a:gd name="T11" fmla="*/ 788 h 1264"/>
              <a:gd name="T12" fmla="*/ 401 w 800"/>
              <a:gd name="T13" fmla="*/ 169 h 1264"/>
              <a:gd name="T14" fmla="*/ 401 w 800"/>
              <a:gd name="T15" fmla="*/ 127 h 1264"/>
              <a:gd name="T16" fmla="*/ 401 w 800"/>
              <a:gd name="T17" fmla="*/ 169 h 1264"/>
              <a:gd name="T18" fmla="*/ 590 w 800"/>
              <a:gd name="T19" fmla="*/ 497 h 1264"/>
              <a:gd name="T20" fmla="*/ 485 w 800"/>
              <a:gd name="T21" fmla="*/ 451 h 1264"/>
              <a:gd name="T22" fmla="*/ 485 w 800"/>
              <a:gd name="T23" fmla="*/ 603 h 1264"/>
              <a:gd name="T24" fmla="*/ 590 w 800"/>
              <a:gd name="T25" fmla="*/ 556 h 1264"/>
              <a:gd name="T26" fmla="*/ 695 w 800"/>
              <a:gd name="T27" fmla="*/ 603 h 1264"/>
              <a:gd name="T28" fmla="*/ 695 w 800"/>
              <a:gd name="T29" fmla="*/ 451 h 1264"/>
              <a:gd name="T30" fmla="*/ 590 w 800"/>
              <a:gd name="T31" fmla="*/ 927 h 1264"/>
              <a:gd name="T32" fmla="*/ 240 w 800"/>
              <a:gd name="T33" fmla="*/ 464 h 1264"/>
              <a:gd name="T34" fmla="*/ 379 w 800"/>
              <a:gd name="T35" fmla="*/ 421 h 1264"/>
              <a:gd name="T36" fmla="*/ 169 w 800"/>
              <a:gd name="T37" fmla="*/ 632 h 1264"/>
              <a:gd name="T38" fmla="*/ 211 w 800"/>
              <a:gd name="T39" fmla="*/ 493 h 1264"/>
              <a:gd name="T40" fmla="*/ 548 w 800"/>
              <a:gd name="T41" fmla="*/ 927 h 1264"/>
              <a:gd name="T42" fmla="*/ 569 w 800"/>
              <a:gd name="T43" fmla="*/ 1137 h 1264"/>
              <a:gd name="T44" fmla="*/ 590 w 800"/>
              <a:gd name="T45" fmla="*/ 927 h 1264"/>
              <a:gd name="T46" fmla="*/ 506 w 800"/>
              <a:gd name="T47" fmla="*/ 1032 h 1264"/>
              <a:gd name="T48" fmla="*/ 632 w 800"/>
              <a:gd name="T49" fmla="*/ 1032 h 1264"/>
              <a:gd name="T50" fmla="*/ 716 w 800"/>
              <a:gd name="T51" fmla="*/ 211 h 1264"/>
              <a:gd name="T52" fmla="*/ 590 w 800"/>
              <a:gd name="T53" fmla="*/ 127 h 1264"/>
              <a:gd name="T54" fmla="*/ 422 w 800"/>
              <a:gd name="T55" fmla="*/ 0 h 1264"/>
              <a:gd name="T56" fmla="*/ 253 w 800"/>
              <a:gd name="T57" fmla="*/ 127 h 1264"/>
              <a:gd name="T58" fmla="*/ 127 w 800"/>
              <a:gd name="T59" fmla="*/ 211 h 1264"/>
              <a:gd name="T60" fmla="*/ 0 w 800"/>
              <a:gd name="T61" fmla="*/ 295 h 1264"/>
              <a:gd name="T62" fmla="*/ 85 w 800"/>
              <a:gd name="T63" fmla="*/ 1264 h 1264"/>
              <a:gd name="T64" fmla="*/ 800 w 800"/>
              <a:gd name="T65" fmla="*/ 1179 h 1264"/>
              <a:gd name="T66" fmla="*/ 716 w 800"/>
              <a:gd name="T67" fmla="*/ 211 h 1264"/>
              <a:gd name="T68" fmla="*/ 211 w 800"/>
              <a:gd name="T69" fmla="*/ 169 h 1264"/>
              <a:gd name="T70" fmla="*/ 295 w 800"/>
              <a:gd name="T71" fmla="*/ 127 h 1264"/>
              <a:gd name="T72" fmla="*/ 422 w 800"/>
              <a:gd name="T73" fmla="*/ 43 h 1264"/>
              <a:gd name="T74" fmla="*/ 506 w 800"/>
              <a:gd name="T75" fmla="*/ 169 h 1264"/>
              <a:gd name="T76" fmla="*/ 632 w 800"/>
              <a:gd name="T77" fmla="*/ 211 h 1264"/>
              <a:gd name="T78" fmla="*/ 590 w 800"/>
              <a:gd name="T79" fmla="*/ 295 h 1264"/>
              <a:gd name="T80" fmla="*/ 169 w 800"/>
              <a:gd name="T81" fmla="*/ 253 h 1264"/>
              <a:gd name="T82" fmla="*/ 758 w 800"/>
              <a:gd name="T83" fmla="*/ 1179 h 1264"/>
              <a:gd name="T84" fmla="*/ 85 w 800"/>
              <a:gd name="T85" fmla="*/ 1221 h 1264"/>
              <a:gd name="T86" fmla="*/ 43 w 800"/>
              <a:gd name="T87" fmla="*/ 295 h 1264"/>
              <a:gd name="T88" fmla="*/ 127 w 800"/>
              <a:gd name="T89" fmla="*/ 253 h 1264"/>
              <a:gd name="T90" fmla="*/ 590 w 800"/>
              <a:gd name="T91" fmla="*/ 337 h 1264"/>
              <a:gd name="T92" fmla="*/ 716 w 800"/>
              <a:gd name="T93" fmla="*/ 253 h 1264"/>
              <a:gd name="T94" fmla="*/ 758 w 800"/>
              <a:gd name="T95" fmla="*/ 1179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1264">
                <a:moveTo>
                  <a:pt x="329" y="758"/>
                </a:moveTo>
                <a:cubicBezTo>
                  <a:pt x="253" y="834"/>
                  <a:pt x="253" y="834"/>
                  <a:pt x="253" y="834"/>
                </a:cubicBezTo>
                <a:cubicBezTo>
                  <a:pt x="177" y="758"/>
                  <a:pt x="177" y="758"/>
                  <a:pt x="177" y="758"/>
                </a:cubicBezTo>
                <a:cubicBezTo>
                  <a:pt x="148" y="788"/>
                  <a:pt x="148" y="788"/>
                  <a:pt x="148" y="788"/>
                </a:cubicBezTo>
                <a:cubicBezTo>
                  <a:pt x="224" y="863"/>
                  <a:pt x="224" y="863"/>
                  <a:pt x="224" y="863"/>
                </a:cubicBezTo>
                <a:cubicBezTo>
                  <a:pt x="148" y="939"/>
                  <a:pt x="148" y="939"/>
                  <a:pt x="148" y="939"/>
                </a:cubicBezTo>
                <a:cubicBezTo>
                  <a:pt x="177" y="969"/>
                  <a:pt x="177" y="969"/>
                  <a:pt x="177" y="969"/>
                </a:cubicBezTo>
                <a:cubicBezTo>
                  <a:pt x="253" y="893"/>
                  <a:pt x="253" y="893"/>
                  <a:pt x="253" y="893"/>
                </a:cubicBezTo>
                <a:cubicBezTo>
                  <a:pt x="329" y="969"/>
                  <a:pt x="329" y="969"/>
                  <a:pt x="329" y="969"/>
                </a:cubicBezTo>
                <a:cubicBezTo>
                  <a:pt x="358" y="939"/>
                  <a:pt x="358" y="939"/>
                  <a:pt x="358" y="939"/>
                </a:cubicBezTo>
                <a:cubicBezTo>
                  <a:pt x="283" y="863"/>
                  <a:pt x="283" y="863"/>
                  <a:pt x="283" y="863"/>
                </a:cubicBezTo>
                <a:cubicBezTo>
                  <a:pt x="358" y="788"/>
                  <a:pt x="358" y="788"/>
                  <a:pt x="358" y="788"/>
                </a:cubicBezTo>
                <a:lnTo>
                  <a:pt x="329" y="758"/>
                </a:lnTo>
                <a:close/>
                <a:moveTo>
                  <a:pt x="401" y="169"/>
                </a:moveTo>
                <a:cubicBezTo>
                  <a:pt x="412" y="169"/>
                  <a:pt x="422" y="159"/>
                  <a:pt x="422" y="148"/>
                </a:cubicBezTo>
                <a:cubicBezTo>
                  <a:pt x="422" y="136"/>
                  <a:pt x="412" y="127"/>
                  <a:pt x="401" y="127"/>
                </a:cubicBezTo>
                <a:cubicBezTo>
                  <a:pt x="389" y="127"/>
                  <a:pt x="379" y="136"/>
                  <a:pt x="379" y="148"/>
                </a:cubicBezTo>
                <a:cubicBezTo>
                  <a:pt x="379" y="159"/>
                  <a:pt x="389" y="169"/>
                  <a:pt x="401" y="169"/>
                </a:cubicBezTo>
                <a:close/>
                <a:moveTo>
                  <a:pt x="666" y="421"/>
                </a:moveTo>
                <a:cubicBezTo>
                  <a:pt x="590" y="497"/>
                  <a:pt x="590" y="497"/>
                  <a:pt x="590" y="497"/>
                </a:cubicBezTo>
                <a:cubicBezTo>
                  <a:pt x="514" y="421"/>
                  <a:pt x="514" y="421"/>
                  <a:pt x="514" y="421"/>
                </a:cubicBezTo>
                <a:cubicBezTo>
                  <a:pt x="485" y="451"/>
                  <a:pt x="485" y="451"/>
                  <a:pt x="485" y="451"/>
                </a:cubicBezTo>
                <a:cubicBezTo>
                  <a:pt x="561" y="527"/>
                  <a:pt x="561" y="527"/>
                  <a:pt x="561" y="527"/>
                </a:cubicBezTo>
                <a:cubicBezTo>
                  <a:pt x="485" y="603"/>
                  <a:pt x="485" y="603"/>
                  <a:pt x="485" y="603"/>
                </a:cubicBezTo>
                <a:cubicBezTo>
                  <a:pt x="514" y="632"/>
                  <a:pt x="514" y="632"/>
                  <a:pt x="514" y="632"/>
                </a:cubicBezTo>
                <a:cubicBezTo>
                  <a:pt x="590" y="556"/>
                  <a:pt x="590" y="556"/>
                  <a:pt x="590" y="556"/>
                </a:cubicBezTo>
                <a:cubicBezTo>
                  <a:pt x="666" y="632"/>
                  <a:pt x="666" y="632"/>
                  <a:pt x="666" y="632"/>
                </a:cubicBezTo>
                <a:cubicBezTo>
                  <a:pt x="695" y="603"/>
                  <a:pt x="695" y="603"/>
                  <a:pt x="695" y="603"/>
                </a:cubicBezTo>
                <a:cubicBezTo>
                  <a:pt x="620" y="527"/>
                  <a:pt x="620" y="527"/>
                  <a:pt x="620" y="527"/>
                </a:cubicBezTo>
                <a:cubicBezTo>
                  <a:pt x="695" y="451"/>
                  <a:pt x="695" y="451"/>
                  <a:pt x="695" y="451"/>
                </a:cubicBezTo>
                <a:lnTo>
                  <a:pt x="666" y="421"/>
                </a:lnTo>
                <a:close/>
                <a:moveTo>
                  <a:pt x="590" y="927"/>
                </a:moveTo>
                <a:cubicBezTo>
                  <a:pt x="590" y="813"/>
                  <a:pt x="590" y="813"/>
                  <a:pt x="590" y="813"/>
                </a:cubicBezTo>
                <a:cubicBezTo>
                  <a:pt x="240" y="464"/>
                  <a:pt x="240" y="464"/>
                  <a:pt x="240" y="464"/>
                </a:cubicBezTo>
                <a:cubicBezTo>
                  <a:pt x="379" y="464"/>
                  <a:pt x="379" y="464"/>
                  <a:pt x="379" y="464"/>
                </a:cubicBezTo>
                <a:cubicBezTo>
                  <a:pt x="379" y="421"/>
                  <a:pt x="379" y="421"/>
                  <a:pt x="379" y="421"/>
                </a:cubicBezTo>
                <a:cubicBezTo>
                  <a:pt x="169" y="421"/>
                  <a:pt x="169" y="421"/>
                  <a:pt x="169" y="421"/>
                </a:cubicBezTo>
                <a:cubicBezTo>
                  <a:pt x="169" y="632"/>
                  <a:pt x="169" y="632"/>
                  <a:pt x="169" y="632"/>
                </a:cubicBezTo>
                <a:cubicBezTo>
                  <a:pt x="211" y="632"/>
                  <a:pt x="211" y="632"/>
                  <a:pt x="211" y="632"/>
                </a:cubicBezTo>
                <a:cubicBezTo>
                  <a:pt x="211" y="493"/>
                  <a:pt x="211" y="493"/>
                  <a:pt x="211" y="493"/>
                </a:cubicBezTo>
                <a:cubicBezTo>
                  <a:pt x="548" y="830"/>
                  <a:pt x="548" y="830"/>
                  <a:pt x="548" y="830"/>
                </a:cubicBezTo>
                <a:cubicBezTo>
                  <a:pt x="548" y="927"/>
                  <a:pt x="548" y="927"/>
                  <a:pt x="548" y="927"/>
                </a:cubicBezTo>
                <a:cubicBezTo>
                  <a:pt x="502" y="935"/>
                  <a:pt x="464" y="977"/>
                  <a:pt x="464" y="1032"/>
                </a:cubicBezTo>
                <a:cubicBezTo>
                  <a:pt x="464" y="1091"/>
                  <a:pt x="510" y="1137"/>
                  <a:pt x="569" y="1137"/>
                </a:cubicBezTo>
                <a:cubicBezTo>
                  <a:pt x="628" y="1137"/>
                  <a:pt x="674" y="1091"/>
                  <a:pt x="674" y="1032"/>
                </a:cubicBezTo>
                <a:cubicBezTo>
                  <a:pt x="674" y="982"/>
                  <a:pt x="636" y="939"/>
                  <a:pt x="590" y="927"/>
                </a:cubicBezTo>
                <a:close/>
                <a:moveTo>
                  <a:pt x="569" y="1095"/>
                </a:moveTo>
                <a:cubicBezTo>
                  <a:pt x="535" y="1095"/>
                  <a:pt x="506" y="1066"/>
                  <a:pt x="506" y="1032"/>
                </a:cubicBezTo>
                <a:cubicBezTo>
                  <a:pt x="506" y="998"/>
                  <a:pt x="535" y="969"/>
                  <a:pt x="569" y="969"/>
                </a:cubicBezTo>
                <a:cubicBezTo>
                  <a:pt x="603" y="969"/>
                  <a:pt x="632" y="998"/>
                  <a:pt x="632" y="1032"/>
                </a:cubicBezTo>
                <a:cubicBezTo>
                  <a:pt x="632" y="1066"/>
                  <a:pt x="603" y="1095"/>
                  <a:pt x="569" y="1095"/>
                </a:cubicBezTo>
                <a:close/>
                <a:moveTo>
                  <a:pt x="716" y="211"/>
                </a:moveTo>
                <a:cubicBezTo>
                  <a:pt x="674" y="211"/>
                  <a:pt x="674" y="211"/>
                  <a:pt x="674" y="211"/>
                </a:cubicBezTo>
                <a:cubicBezTo>
                  <a:pt x="674" y="165"/>
                  <a:pt x="636" y="127"/>
                  <a:pt x="590" y="127"/>
                </a:cubicBezTo>
                <a:cubicBezTo>
                  <a:pt x="548" y="127"/>
                  <a:pt x="548" y="127"/>
                  <a:pt x="548" y="127"/>
                </a:cubicBezTo>
                <a:cubicBezTo>
                  <a:pt x="548" y="55"/>
                  <a:pt x="489" y="0"/>
                  <a:pt x="422" y="0"/>
                </a:cubicBezTo>
                <a:cubicBezTo>
                  <a:pt x="379" y="0"/>
                  <a:pt x="379" y="0"/>
                  <a:pt x="379" y="0"/>
                </a:cubicBezTo>
                <a:cubicBezTo>
                  <a:pt x="308" y="0"/>
                  <a:pt x="253" y="55"/>
                  <a:pt x="253" y="127"/>
                </a:cubicBezTo>
                <a:cubicBezTo>
                  <a:pt x="211" y="127"/>
                  <a:pt x="211" y="127"/>
                  <a:pt x="211" y="127"/>
                </a:cubicBezTo>
                <a:cubicBezTo>
                  <a:pt x="165" y="127"/>
                  <a:pt x="127" y="165"/>
                  <a:pt x="127" y="211"/>
                </a:cubicBezTo>
                <a:cubicBezTo>
                  <a:pt x="85" y="211"/>
                  <a:pt x="85" y="211"/>
                  <a:pt x="85" y="211"/>
                </a:cubicBezTo>
                <a:cubicBezTo>
                  <a:pt x="38" y="211"/>
                  <a:pt x="0" y="249"/>
                  <a:pt x="0" y="295"/>
                </a:cubicBezTo>
                <a:cubicBezTo>
                  <a:pt x="0" y="1179"/>
                  <a:pt x="0" y="1179"/>
                  <a:pt x="0" y="1179"/>
                </a:cubicBezTo>
                <a:cubicBezTo>
                  <a:pt x="0" y="1226"/>
                  <a:pt x="38" y="1264"/>
                  <a:pt x="85" y="1264"/>
                </a:cubicBezTo>
                <a:cubicBezTo>
                  <a:pt x="716" y="1264"/>
                  <a:pt x="716" y="1264"/>
                  <a:pt x="716" y="1264"/>
                </a:cubicBezTo>
                <a:cubicBezTo>
                  <a:pt x="763" y="1264"/>
                  <a:pt x="800" y="1226"/>
                  <a:pt x="800" y="1179"/>
                </a:cubicBezTo>
                <a:cubicBezTo>
                  <a:pt x="800" y="295"/>
                  <a:pt x="800" y="295"/>
                  <a:pt x="800" y="295"/>
                </a:cubicBezTo>
                <a:cubicBezTo>
                  <a:pt x="800" y="249"/>
                  <a:pt x="763" y="211"/>
                  <a:pt x="716" y="211"/>
                </a:cubicBezTo>
                <a:close/>
                <a:moveTo>
                  <a:pt x="169" y="211"/>
                </a:moveTo>
                <a:cubicBezTo>
                  <a:pt x="169" y="186"/>
                  <a:pt x="186" y="169"/>
                  <a:pt x="211" y="169"/>
                </a:cubicBezTo>
                <a:cubicBezTo>
                  <a:pt x="295" y="169"/>
                  <a:pt x="295" y="169"/>
                  <a:pt x="295" y="169"/>
                </a:cubicBezTo>
                <a:cubicBezTo>
                  <a:pt x="295" y="127"/>
                  <a:pt x="295" y="127"/>
                  <a:pt x="295" y="127"/>
                </a:cubicBezTo>
                <a:cubicBezTo>
                  <a:pt x="295" y="80"/>
                  <a:pt x="333" y="43"/>
                  <a:pt x="379" y="43"/>
                </a:cubicBezTo>
                <a:cubicBezTo>
                  <a:pt x="422" y="43"/>
                  <a:pt x="422" y="43"/>
                  <a:pt x="422" y="43"/>
                </a:cubicBezTo>
                <a:cubicBezTo>
                  <a:pt x="468" y="43"/>
                  <a:pt x="506" y="80"/>
                  <a:pt x="506" y="127"/>
                </a:cubicBezTo>
                <a:cubicBezTo>
                  <a:pt x="506" y="169"/>
                  <a:pt x="506" y="169"/>
                  <a:pt x="506" y="169"/>
                </a:cubicBezTo>
                <a:cubicBezTo>
                  <a:pt x="590" y="169"/>
                  <a:pt x="590" y="169"/>
                  <a:pt x="590" y="169"/>
                </a:cubicBezTo>
                <a:cubicBezTo>
                  <a:pt x="615" y="169"/>
                  <a:pt x="632" y="186"/>
                  <a:pt x="632" y="211"/>
                </a:cubicBezTo>
                <a:cubicBezTo>
                  <a:pt x="632" y="253"/>
                  <a:pt x="632" y="253"/>
                  <a:pt x="632" y="253"/>
                </a:cubicBezTo>
                <a:cubicBezTo>
                  <a:pt x="632" y="278"/>
                  <a:pt x="615" y="295"/>
                  <a:pt x="590" y="295"/>
                </a:cubicBezTo>
                <a:cubicBezTo>
                  <a:pt x="211" y="295"/>
                  <a:pt x="211" y="295"/>
                  <a:pt x="211" y="295"/>
                </a:cubicBezTo>
                <a:cubicBezTo>
                  <a:pt x="186" y="295"/>
                  <a:pt x="169" y="278"/>
                  <a:pt x="169" y="253"/>
                </a:cubicBezTo>
                <a:lnTo>
                  <a:pt x="169" y="211"/>
                </a:lnTo>
                <a:close/>
                <a:moveTo>
                  <a:pt x="758" y="1179"/>
                </a:moveTo>
                <a:cubicBezTo>
                  <a:pt x="758" y="1205"/>
                  <a:pt x="741" y="1221"/>
                  <a:pt x="716" y="1221"/>
                </a:cubicBezTo>
                <a:cubicBezTo>
                  <a:pt x="85" y="1221"/>
                  <a:pt x="85" y="1221"/>
                  <a:pt x="85" y="1221"/>
                </a:cubicBezTo>
                <a:cubicBezTo>
                  <a:pt x="64" y="1221"/>
                  <a:pt x="43" y="1205"/>
                  <a:pt x="43" y="1179"/>
                </a:cubicBezTo>
                <a:cubicBezTo>
                  <a:pt x="43" y="295"/>
                  <a:pt x="43" y="295"/>
                  <a:pt x="43" y="295"/>
                </a:cubicBezTo>
                <a:cubicBezTo>
                  <a:pt x="43" y="270"/>
                  <a:pt x="59" y="253"/>
                  <a:pt x="85" y="253"/>
                </a:cubicBezTo>
                <a:cubicBezTo>
                  <a:pt x="127" y="253"/>
                  <a:pt x="127" y="253"/>
                  <a:pt x="127" y="253"/>
                </a:cubicBezTo>
                <a:cubicBezTo>
                  <a:pt x="127" y="299"/>
                  <a:pt x="165" y="337"/>
                  <a:pt x="211" y="337"/>
                </a:cubicBezTo>
                <a:cubicBezTo>
                  <a:pt x="590" y="337"/>
                  <a:pt x="590" y="337"/>
                  <a:pt x="590" y="337"/>
                </a:cubicBezTo>
                <a:cubicBezTo>
                  <a:pt x="636" y="337"/>
                  <a:pt x="674" y="299"/>
                  <a:pt x="674" y="253"/>
                </a:cubicBezTo>
                <a:cubicBezTo>
                  <a:pt x="716" y="253"/>
                  <a:pt x="716" y="253"/>
                  <a:pt x="716" y="253"/>
                </a:cubicBezTo>
                <a:cubicBezTo>
                  <a:pt x="737" y="253"/>
                  <a:pt x="758" y="270"/>
                  <a:pt x="758" y="295"/>
                </a:cubicBezTo>
                <a:lnTo>
                  <a:pt x="758" y="1179"/>
                </a:lnTo>
                <a:close/>
              </a:path>
            </a:pathLst>
          </a:custGeom>
          <a:solidFill>
            <a:schemeClr val="accent5"/>
          </a:solidFill>
          <a:ln>
            <a:solidFill>
              <a:schemeClr val="accent5"/>
            </a:solidFill>
          </a:ln>
        </p:spPr>
        <p:txBody>
          <a:bodyPr vert="horz" wrap="square" lIns="121888" tIns="60944" rIns="121888" bIns="60944" numCol="1" anchor="t" anchorCtr="0" compatLnSpc="1">
            <a:prstTxWarp prst="textNoShape">
              <a:avLst/>
            </a:prstTxWarp>
          </a:bodyPr>
          <a:lstStyle/>
          <a:p>
            <a:pPr defTabSz="1218804">
              <a:buClrTx/>
            </a:pPr>
            <a:endParaRPr lang="en-US" sz="3199" kern="1200">
              <a:solidFill>
                <a:srgbClr val="FFFFFF"/>
              </a:solidFill>
              <a:latin typeface="+mj-lt"/>
              <a:ea typeface="+mn-ea"/>
              <a:cs typeface="+mn-cs"/>
            </a:endParaRPr>
          </a:p>
        </p:txBody>
      </p:sp>
      <p:sp>
        <p:nvSpPr>
          <p:cNvPr id="42" name="TextBox 41">
            <a:extLst>
              <a:ext uri="{FF2B5EF4-FFF2-40B4-BE49-F238E27FC236}">
                <a16:creationId xmlns:a16="http://schemas.microsoft.com/office/drawing/2014/main" id="{8DED7AC9-AF28-4742-A959-B2D0B2840DF9}"/>
              </a:ext>
            </a:extLst>
          </p:cNvPr>
          <p:cNvSpPr txBox="1"/>
          <p:nvPr/>
        </p:nvSpPr>
        <p:spPr>
          <a:xfrm>
            <a:off x="4601777" y="4085339"/>
            <a:ext cx="2750535" cy="1322926"/>
          </a:xfrm>
          <a:prstGeom prst="rect">
            <a:avLst/>
          </a:prstGeom>
          <a:noFill/>
        </p:spPr>
        <p:txBody>
          <a:bodyPr wrap="square" lIns="0" rIns="0" rtlCol="0">
            <a:spAutoFit/>
          </a:bodyPr>
          <a:lstStyle/>
          <a:p>
            <a:pPr algn="ctr" defTabSz="1218804">
              <a:spcAft>
                <a:spcPts val="267"/>
              </a:spcAft>
              <a:buClrTx/>
            </a:pPr>
            <a:r>
              <a:rPr lang="en-GB" sz="1999" kern="1200" dirty="0">
                <a:solidFill>
                  <a:schemeClr val="tx1"/>
                </a:solidFill>
                <a:latin typeface="+mj-lt"/>
                <a:ea typeface="+mn-ea"/>
                <a:cs typeface="+mn-cs"/>
              </a:rPr>
              <a:t>In collaboration with </a:t>
            </a:r>
            <a:r>
              <a:rPr lang="en-GB" sz="1999" b="1" kern="1200" dirty="0">
                <a:solidFill>
                  <a:schemeClr val="accent1"/>
                </a:solidFill>
                <a:latin typeface="+mj-lt"/>
                <a:ea typeface="+mn-ea"/>
                <a:cs typeface="+mn-cs"/>
              </a:rPr>
              <a:t>Cybersecurity at MIT Sloan (CAMS) </a:t>
            </a:r>
            <a:r>
              <a:rPr lang="en-GB" sz="1999" kern="1200" dirty="0">
                <a:solidFill>
                  <a:schemeClr val="tx1"/>
                </a:solidFill>
                <a:latin typeface="+mj-lt"/>
                <a:ea typeface="+mn-ea"/>
                <a:cs typeface="+mn-cs"/>
              </a:rPr>
              <a:t>research consortium</a:t>
            </a:r>
          </a:p>
        </p:txBody>
      </p:sp>
      <p:sp>
        <p:nvSpPr>
          <p:cNvPr id="43" name="TextBox 42">
            <a:extLst>
              <a:ext uri="{FF2B5EF4-FFF2-40B4-BE49-F238E27FC236}">
                <a16:creationId xmlns:a16="http://schemas.microsoft.com/office/drawing/2014/main" id="{55C52716-7985-406B-8931-9A2D05D21058}"/>
              </a:ext>
            </a:extLst>
          </p:cNvPr>
          <p:cNvSpPr txBox="1"/>
          <p:nvPr/>
        </p:nvSpPr>
        <p:spPr>
          <a:xfrm>
            <a:off x="8481816" y="3758498"/>
            <a:ext cx="3485804" cy="2654060"/>
          </a:xfrm>
          <a:prstGeom prst="rect">
            <a:avLst/>
          </a:prstGeom>
          <a:noFill/>
        </p:spPr>
        <p:txBody>
          <a:bodyPr wrap="square" lIns="0" rIns="0" rtlCol="0">
            <a:spAutoFit/>
          </a:bodyPr>
          <a:lstStyle/>
          <a:p>
            <a:pPr algn="ctr" defTabSz="1218804">
              <a:buClrTx/>
            </a:pPr>
            <a:r>
              <a:rPr lang="en-GB" sz="2800" b="1" kern="1200" dirty="0">
                <a:solidFill>
                  <a:schemeClr val="accent1"/>
                </a:solidFill>
                <a:latin typeface="+mj-lt"/>
                <a:ea typeface="+mn-ea"/>
                <a:cs typeface="+mn-cs"/>
              </a:rPr>
              <a:t>Cybersecurity: The 2022 Board Perspective</a:t>
            </a:r>
            <a:br>
              <a:rPr lang="en-GB" sz="1999" kern="1200" dirty="0">
                <a:solidFill>
                  <a:schemeClr val="accent1"/>
                </a:solidFill>
                <a:latin typeface="+mj-lt"/>
                <a:ea typeface="+mn-ea"/>
                <a:cs typeface="+mn-cs"/>
              </a:rPr>
            </a:br>
            <a:r>
              <a:rPr lang="en-GB" sz="1999" kern="1200" dirty="0">
                <a:solidFill>
                  <a:schemeClr val="tx1"/>
                </a:solidFill>
                <a:latin typeface="+mj-lt"/>
                <a:ea typeface="+mn-ea"/>
                <a:cs typeface="+mn-cs"/>
              </a:rPr>
              <a:t>Board director views on the global threat landscape,</a:t>
            </a:r>
          </a:p>
          <a:p>
            <a:pPr algn="ctr" defTabSz="1218804">
              <a:buClrTx/>
            </a:pPr>
            <a:r>
              <a:rPr lang="en-GB" sz="1999" kern="1200" dirty="0">
                <a:solidFill>
                  <a:schemeClr val="tx1"/>
                </a:solidFill>
                <a:latin typeface="+mj-lt"/>
                <a:ea typeface="+mn-ea"/>
                <a:cs typeface="+mn-cs"/>
              </a:rPr>
              <a:t>cybersecurity priorities and CISO relations</a:t>
            </a:r>
          </a:p>
        </p:txBody>
      </p:sp>
      <p:sp>
        <p:nvSpPr>
          <p:cNvPr id="44" name="TextBox 43">
            <a:extLst>
              <a:ext uri="{FF2B5EF4-FFF2-40B4-BE49-F238E27FC236}">
                <a16:creationId xmlns:a16="http://schemas.microsoft.com/office/drawing/2014/main" id="{4A954500-B8D2-46EF-9525-B75F8665B503}"/>
              </a:ext>
            </a:extLst>
          </p:cNvPr>
          <p:cNvSpPr txBox="1"/>
          <p:nvPr/>
        </p:nvSpPr>
        <p:spPr>
          <a:xfrm>
            <a:off x="1136989" y="4066150"/>
            <a:ext cx="1770260" cy="1785104"/>
          </a:xfrm>
          <a:prstGeom prst="rect">
            <a:avLst/>
          </a:prstGeom>
          <a:noFill/>
        </p:spPr>
        <p:txBody>
          <a:bodyPr wrap="square" lIns="0" rIns="0" rtlCol="0">
            <a:spAutoFit/>
          </a:bodyPr>
          <a:lstStyle/>
          <a:p>
            <a:pPr algn="ctr" defTabSz="1218804">
              <a:buClrTx/>
            </a:pPr>
            <a:r>
              <a:rPr lang="en-GB" sz="1600" kern="1200" dirty="0">
                <a:solidFill>
                  <a:schemeClr val="tx1"/>
                </a:solidFill>
                <a:latin typeface="+mj-lt"/>
                <a:ea typeface="+mn-ea"/>
                <a:cs typeface="+mn-cs"/>
              </a:rPr>
              <a:t>U.K., U.S., Canada, France, Germany, Italy, Spain, Australia,</a:t>
            </a:r>
          </a:p>
          <a:p>
            <a:pPr algn="ctr" defTabSz="1218804">
              <a:buClrTx/>
            </a:pPr>
            <a:r>
              <a:rPr lang="en-GB" sz="1600" kern="1200" dirty="0">
                <a:solidFill>
                  <a:schemeClr val="tx1"/>
                </a:solidFill>
                <a:latin typeface="+mj-lt"/>
                <a:ea typeface="+mn-ea"/>
                <a:cs typeface="+mn-cs"/>
              </a:rPr>
              <a:t>Singapore, Japan, Brazil and Mexico</a:t>
            </a:r>
          </a:p>
          <a:p>
            <a:pPr algn="ctr" defTabSz="1218804">
              <a:buClrTx/>
            </a:pPr>
            <a:endParaRPr lang="en-GB" kern="1200" dirty="0">
              <a:solidFill>
                <a:schemeClr val="tx1"/>
              </a:solidFill>
              <a:latin typeface="+mj-lt"/>
              <a:ea typeface="+mn-ea"/>
              <a:cs typeface="+mn-cs"/>
            </a:endParaRPr>
          </a:p>
        </p:txBody>
      </p:sp>
      <p:sp>
        <p:nvSpPr>
          <p:cNvPr id="45" name="TextBox 44">
            <a:extLst>
              <a:ext uri="{FF2B5EF4-FFF2-40B4-BE49-F238E27FC236}">
                <a16:creationId xmlns:a16="http://schemas.microsoft.com/office/drawing/2014/main" id="{95EFF338-AED9-49A5-B357-80B023EDAB22}"/>
              </a:ext>
            </a:extLst>
          </p:cNvPr>
          <p:cNvSpPr txBox="1"/>
          <p:nvPr/>
        </p:nvSpPr>
        <p:spPr>
          <a:xfrm>
            <a:off x="7432375" y="1813317"/>
            <a:ext cx="2127756" cy="1015278"/>
          </a:xfrm>
          <a:prstGeom prst="rect">
            <a:avLst/>
          </a:prstGeom>
          <a:noFill/>
        </p:spPr>
        <p:txBody>
          <a:bodyPr wrap="square" lIns="0" rIns="0" rtlCol="0">
            <a:spAutoFit/>
          </a:bodyPr>
          <a:lstStyle/>
          <a:p>
            <a:pPr algn="ctr" defTabSz="1218804">
              <a:spcAft>
                <a:spcPts val="267"/>
              </a:spcAft>
              <a:buClrTx/>
            </a:pPr>
            <a:r>
              <a:rPr lang="en-US" sz="1999" b="1" kern="1200" dirty="0">
                <a:solidFill>
                  <a:schemeClr val="accent1"/>
                </a:solidFill>
                <a:latin typeface="+mj-lt"/>
                <a:ea typeface="+mn-ea"/>
                <a:cs typeface="+mn-cs"/>
              </a:rPr>
              <a:t>600</a:t>
            </a:r>
            <a:r>
              <a:rPr lang="en-US" sz="1999" kern="1200" dirty="0">
                <a:solidFill>
                  <a:schemeClr val="accent1"/>
                </a:solidFill>
                <a:latin typeface="+mj-lt"/>
                <a:ea typeface="+mn-ea"/>
                <a:cs typeface="+mn-cs"/>
              </a:rPr>
              <a:t> </a:t>
            </a:r>
            <a:r>
              <a:rPr lang="en-US" sz="1999" kern="1200" dirty="0">
                <a:solidFill>
                  <a:schemeClr val="tx1"/>
                </a:solidFill>
                <a:latin typeface="+mj-lt"/>
                <a:ea typeface="+mn-ea"/>
                <a:cs typeface="+mn-cs"/>
              </a:rPr>
              <a:t>board members surveyed </a:t>
            </a:r>
          </a:p>
        </p:txBody>
      </p:sp>
      <p:sp>
        <p:nvSpPr>
          <p:cNvPr id="46" name="TextBox 45">
            <a:extLst>
              <a:ext uri="{FF2B5EF4-FFF2-40B4-BE49-F238E27FC236}">
                <a16:creationId xmlns:a16="http://schemas.microsoft.com/office/drawing/2014/main" id="{2BAC7F7B-A2AE-4885-B18A-C8C1DB648312}"/>
              </a:ext>
            </a:extLst>
          </p:cNvPr>
          <p:cNvSpPr txBox="1"/>
          <p:nvPr/>
        </p:nvSpPr>
        <p:spPr>
          <a:xfrm>
            <a:off x="2227370" y="1981992"/>
            <a:ext cx="1847987" cy="707630"/>
          </a:xfrm>
          <a:prstGeom prst="rect">
            <a:avLst/>
          </a:prstGeom>
          <a:noFill/>
        </p:spPr>
        <p:txBody>
          <a:bodyPr wrap="square" lIns="0" rIns="0" rtlCol="0">
            <a:spAutoFit/>
          </a:bodyPr>
          <a:lstStyle/>
          <a:p>
            <a:pPr algn="ctr" defTabSz="1218804">
              <a:spcAft>
                <a:spcPts val="267"/>
              </a:spcAft>
              <a:buClrTx/>
            </a:pPr>
            <a:r>
              <a:rPr lang="en-US" sz="1999" b="1" kern="1200" dirty="0">
                <a:solidFill>
                  <a:schemeClr val="accent1"/>
                </a:solidFill>
                <a:latin typeface="+mj-lt"/>
                <a:ea typeface="+mn-ea"/>
                <a:cs typeface="+mn-cs"/>
              </a:rPr>
              <a:t>12 countries </a:t>
            </a:r>
            <a:r>
              <a:rPr lang="en-US" sz="1999" kern="1200" dirty="0">
                <a:solidFill>
                  <a:schemeClr val="tx1"/>
                </a:solidFill>
                <a:latin typeface="+mj-lt"/>
                <a:ea typeface="+mn-ea"/>
                <a:cs typeface="+mn-cs"/>
              </a:rPr>
              <a:t>covered</a:t>
            </a:r>
          </a:p>
        </p:txBody>
      </p:sp>
      <p:sp>
        <p:nvSpPr>
          <p:cNvPr id="47" name="Oval 46">
            <a:extLst>
              <a:ext uri="{FF2B5EF4-FFF2-40B4-BE49-F238E27FC236}">
                <a16:creationId xmlns:a16="http://schemas.microsoft.com/office/drawing/2014/main" id="{C3BBF0AE-AA54-4E43-8301-E2C9015788D2}"/>
              </a:ext>
            </a:extLst>
          </p:cNvPr>
          <p:cNvSpPr/>
          <p:nvPr/>
        </p:nvSpPr>
        <p:spPr>
          <a:xfrm>
            <a:off x="9540931" y="2770679"/>
            <a:ext cx="114749" cy="114749"/>
          </a:xfrm>
          <a:prstGeom prst="ellipse">
            <a:avLst/>
          </a:prstGeom>
          <a:solidFill>
            <a:schemeClr val="accent3"/>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
        <p:nvSpPr>
          <p:cNvPr id="48" name="Oval 47">
            <a:extLst>
              <a:ext uri="{FF2B5EF4-FFF2-40B4-BE49-F238E27FC236}">
                <a16:creationId xmlns:a16="http://schemas.microsoft.com/office/drawing/2014/main" id="{65D837DD-17FF-48FC-8383-1147F4D40869}"/>
              </a:ext>
            </a:extLst>
          </p:cNvPr>
          <p:cNvSpPr/>
          <p:nvPr/>
        </p:nvSpPr>
        <p:spPr>
          <a:xfrm>
            <a:off x="6602024" y="6169330"/>
            <a:ext cx="114749" cy="114749"/>
          </a:xfrm>
          <a:prstGeom prst="ellipse">
            <a:avLst/>
          </a:prstGeom>
          <a:solidFill>
            <a:schemeClr val="accent3"/>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
        <p:nvSpPr>
          <p:cNvPr id="49" name="Oval 48">
            <a:extLst>
              <a:ext uri="{FF2B5EF4-FFF2-40B4-BE49-F238E27FC236}">
                <a16:creationId xmlns:a16="http://schemas.microsoft.com/office/drawing/2014/main" id="{458B6D43-22EF-40E6-81FA-C44E57A36E20}"/>
              </a:ext>
            </a:extLst>
          </p:cNvPr>
          <p:cNvSpPr/>
          <p:nvPr/>
        </p:nvSpPr>
        <p:spPr>
          <a:xfrm>
            <a:off x="7795958" y="3478523"/>
            <a:ext cx="114749" cy="114749"/>
          </a:xfrm>
          <a:prstGeom prst="ellipse">
            <a:avLst/>
          </a:prstGeom>
          <a:solidFill>
            <a:schemeClr val="accent4"/>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
        <p:nvSpPr>
          <p:cNvPr id="50" name="Freeform 91">
            <a:extLst>
              <a:ext uri="{FF2B5EF4-FFF2-40B4-BE49-F238E27FC236}">
                <a16:creationId xmlns:a16="http://schemas.microsoft.com/office/drawing/2014/main" id="{C3798FE8-3B12-4D8B-8CF4-F3005EAB748F}"/>
              </a:ext>
            </a:extLst>
          </p:cNvPr>
          <p:cNvSpPr>
            <a:spLocks noEditPoints="1"/>
          </p:cNvSpPr>
          <p:nvPr/>
        </p:nvSpPr>
        <p:spPr bwMode="auto">
          <a:xfrm>
            <a:off x="11098001" y="2636867"/>
            <a:ext cx="567953" cy="450078"/>
          </a:xfrm>
          <a:custGeom>
            <a:avLst/>
            <a:gdLst>
              <a:gd name="T0" fmla="*/ 133 w 800"/>
              <a:gd name="T1" fmla="*/ 67 h 634"/>
              <a:gd name="T2" fmla="*/ 100 w 800"/>
              <a:gd name="T3" fmla="*/ 100 h 634"/>
              <a:gd name="T4" fmla="*/ 133 w 800"/>
              <a:gd name="T5" fmla="*/ 134 h 634"/>
              <a:gd name="T6" fmla="*/ 166 w 800"/>
              <a:gd name="T7" fmla="*/ 100 h 634"/>
              <a:gd name="T8" fmla="*/ 133 w 800"/>
              <a:gd name="T9" fmla="*/ 67 h 634"/>
              <a:gd name="T10" fmla="*/ 716 w 800"/>
              <a:gd name="T11" fmla="*/ 0 h 634"/>
              <a:gd name="T12" fmla="*/ 83 w 800"/>
              <a:gd name="T13" fmla="*/ 0 h 634"/>
              <a:gd name="T14" fmla="*/ 0 w 800"/>
              <a:gd name="T15" fmla="*/ 84 h 634"/>
              <a:gd name="T16" fmla="*/ 0 w 800"/>
              <a:gd name="T17" fmla="*/ 550 h 634"/>
              <a:gd name="T18" fmla="*/ 83 w 800"/>
              <a:gd name="T19" fmla="*/ 634 h 634"/>
              <a:gd name="T20" fmla="*/ 716 w 800"/>
              <a:gd name="T21" fmla="*/ 634 h 634"/>
              <a:gd name="T22" fmla="*/ 800 w 800"/>
              <a:gd name="T23" fmla="*/ 550 h 634"/>
              <a:gd name="T24" fmla="*/ 800 w 800"/>
              <a:gd name="T25" fmla="*/ 84 h 634"/>
              <a:gd name="T26" fmla="*/ 716 w 800"/>
              <a:gd name="T27" fmla="*/ 0 h 634"/>
              <a:gd name="T28" fmla="*/ 766 w 800"/>
              <a:gd name="T29" fmla="*/ 550 h 634"/>
              <a:gd name="T30" fmla="*/ 716 w 800"/>
              <a:gd name="T31" fmla="*/ 600 h 634"/>
              <a:gd name="T32" fmla="*/ 83 w 800"/>
              <a:gd name="T33" fmla="*/ 600 h 634"/>
              <a:gd name="T34" fmla="*/ 33 w 800"/>
              <a:gd name="T35" fmla="*/ 550 h 634"/>
              <a:gd name="T36" fmla="*/ 33 w 800"/>
              <a:gd name="T37" fmla="*/ 200 h 634"/>
              <a:gd name="T38" fmla="*/ 766 w 800"/>
              <a:gd name="T39" fmla="*/ 200 h 634"/>
              <a:gd name="T40" fmla="*/ 766 w 800"/>
              <a:gd name="T41" fmla="*/ 550 h 634"/>
              <a:gd name="T42" fmla="*/ 766 w 800"/>
              <a:gd name="T43" fmla="*/ 167 h 634"/>
              <a:gd name="T44" fmla="*/ 33 w 800"/>
              <a:gd name="T45" fmla="*/ 167 h 634"/>
              <a:gd name="T46" fmla="*/ 33 w 800"/>
              <a:gd name="T47" fmla="*/ 84 h 634"/>
              <a:gd name="T48" fmla="*/ 83 w 800"/>
              <a:gd name="T49" fmla="*/ 34 h 634"/>
              <a:gd name="T50" fmla="*/ 716 w 800"/>
              <a:gd name="T51" fmla="*/ 34 h 634"/>
              <a:gd name="T52" fmla="*/ 766 w 800"/>
              <a:gd name="T53" fmla="*/ 84 h 634"/>
              <a:gd name="T54" fmla="*/ 766 w 800"/>
              <a:gd name="T55" fmla="*/ 167 h 634"/>
              <a:gd name="T56" fmla="*/ 233 w 800"/>
              <a:gd name="T57" fmla="*/ 67 h 634"/>
              <a:gd name="T58" fmla="*/ 200 w 800"/>
              <a:gd name="T59" fmla="*/ 100 h 634"/>
              <a:gd name="T60" fmla="*/ 233 w 800"/>
              <a:gd name="T61" fmla="*/ 134 h 634"/>
              <a:gd name="T62" fmla="*/ 266 w 800"/>
              <a:gd name="T63" fmla="*/ 100 h 634"/>
              <a:gd name="T64" fmla="*/ 233 w 800"/>
              <a:gd name="T65" fmla="*/ 67 h 634"/>
              <a:gd name="T66" fmla="*/ 333 w 800"/>
              <a:gd name="T67" fmla="*/ 67 h 634"/>
              <a:gd name="T68" fmla="*/ 300 w 800"/>
              <a:gd name="T69" fmla="*/ 100 h 634"/>
              <a:gd name="T70" fmla="*/ 333 w 800"/>
              <a:gd name="T71" fmla="*/ 134 h 634"/>
              <a:gd name="T72" fmla="*/ 366 w 800"/>
              <a:gd name="T73" fmla="*/ 100 h 634"/>
              <a:gd name="T74" fmla="*/ 333 w 800"/>
              <a:gd name="T75" fmla="*/ 6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0" h="634">
                <a:moveTo>
                  <a:pt x="133" y="67"/>
                </a:moveTo>
                <a:cubicBezTo>
                  <a:pt x="115" y="67"/>
                  <a:pt x="100" y="82"/>
                  <a:pt x="100" y="100"/>
                </a:cubicBezTo>
                <a:cubicBezTo>
                  <a:pt x="100" y="119"/>
                  <a:pt x="115" y="134"/>
                  <a:pt x="133" y="134"/>
                </a:cubicBezTo>
                <a:cubicBezTo>
                  <a:pt x="151" y="134"/>
                  <a:pt x="166" y="119"/>
                  <a:pt x="166" y="100"/>
                </a:cubicBezTo>
                <a:cubicBezTo>
                  <a:pt x="166" y="82"/>
                  <a:pt x="151" y="67"/>
                  <a:pt x="133" y="67"/>
                </a:cubicBezTo>
                <a:close/>
                <a:moveTo>
                  <a:pt x="716" y="0"/>
                </a:moveTo>
                <a:cubicBezTo>
                  <a:pt x="83" y="0"/>
                  <a:pt x="83" y="0"/>
                  <a:pt x="83" y="0"/>
                </a:cubicBezTo>
                <a:cubicBezTo>
                  <a:pt x="37" y="0"/>
                  <a:pt x="0" y="38"/>
                  <a:pt x="0" y="84"/>
                </a:cubicBezTo>
                <a:cubicBezTo>
                  <a:pt x="0" y="550"/>
                  <a:pt x="0" y="550"/>
                  <a:pt x="0" y="550"/>
                </a:cubicBezTo>
                <a:cubicBezTo>
                  <a:pt x="0" y="596"/>
                  <a:pt x="37" y="634"/>
                  <a:pt x="83" y="634"/>
                </a:cubicBezTo>
                <a:cubicBezTo>
                  <a:pt x="716" y="634"/>
                  <a:pt x="716" y="634"/>
                  <a:pt x="716" y="634"/>
                </a:cubicBezTo>
                <a:cubicBezTo>
                  <a:pt x="762" y="634"/>
                  <a:pt x="800" y="596"/>
                  <a:pt x="800" y="550"/>
                </a:cubicBezTo>
                <a:cubicBezTo>
                  <a:pt x="800" y="84"/>
                  <a:pt x="800" y="84"/>
                  <a:pt x="800" y="84"/>
                </a:cubicBezTo>
                <a:cubicBezTo>
                  <a:pt x="800" y="38"/>
                  <a:pt x="762" y="0"/>
                  <a:pt x="716" y="0"/>
                </a:cubicBezTo>
                <a:close/>
                <a:moveTo>
                  <a:pt x="766" y="550"/>
                </a:moveTo>
                <a:cubicBezTo>
                  <a:pt x="766" y="578"/>
                  <a:pt x="744" y="600"/>
                  <a:pt x="716" y="600"/>
                </a:cubicBezTo>
                <a:cubicBezTo>
                  <a:pt x="83" y="600"/>
                  <a:pt x="83" y="600"/>
                  <a:pt x="83" y="600"/>
                </a:cubicBezTo>
                <a:cubicBezTo>
                  <a:pt x="55" y="600"/>
                  <a:pt x="33" y="578"/>
                  <a:pt x="33" y="550"/>
                </a:cubicBezTo>
                <a:cubicBezTo>
                  <a:pt x="33" y="200"/>
                  <a:pt x="33" y="200"/>
                  <a:pt x="33" y="200"/>
                </a:cubicBezTo>
                <a:cubicBezTo>
                  <a:pt x="766" y="200"/>
                  <a:pt x="766" y="200"/>
                  <a:pt x="766" y="200"/>
                </a:cubicBezTo>
                <a:lnTo>
                  <a:pt x="766" y="550"/>
                </a:lnTo>
                <a:close/>
                <a:moveTo>
                  <a:pt x="766" y="167"/>
                </a:moveTo>
                <a:cubicBezTo>
                  <a:pt x="33" y="167"/>
                  <a:pt x="33" y="167"/>
                  <a:pt x="33" y="167"/>
                </a:cubicBezTo>
                <a:cubicBezTo>
                  <a:pt x="33" y="84"/>
                  <a:pt x="33" y="84"/>
                  <a:pt x="33" y="84"/>
                </a:cubicBezTo>
                <a:cubicBezTo>
                  <a:pt x="33" y="56"/>
                  <a:pt x="55" y="34"/>
                  <a:pt x="83" y="34"/>
                </a:cubicBezTo>
                <a:cubicBezTo>
                  <a:pt x="716" y="34"/>
                  <a:pt x="716" y="34"/>
                  <a:pt x="716" y="34"/>
                </a:cubicBezTo>
                <a:cubicBezTo>
                  <a:pt x="744" y="34"/>
                  <a:pt x="766" y="56"/>
                  <a:pt x="766" y="84"/>
                </a:cubicBezTo>
                <a:lnTo>
                  <a:pt x="766" y="167"/>
                </a:lnTo>
                <a:close/>
                <a:moveTo>
                  <a:pt x="233" y="67"/>
                </a:moveTo>
                <a:cubicBezTo>
                  <a:pt x="215" y="67"/>
                  <a:pt x="200" y="82"/>
                  <a:pt x="200" y="100"/>
                </a:cubicBezTo>
                <a:cubicBezTo>
                  <a:pt x="200" y="119"/>
                  <a:pt x="215" y="134"/>
                  <a:pt x="233" y="134"/>
                </a:cubicBezTo>
                <a:cubicBezTo>
                  <a:pt x="251" y="134"/>
                  <a:pt x="266" y="119"/>
                  <a:pt x="266" y="100"/>
                </a:cubicBezTo>
                <a:cubicBezTo>
                  <a:pt x="266" y="82"/>
                  <a:pt x="251" y="67"/>
                  <a:pt x="233" y="67"/>
                </a:cubicBezTo>
                <a:close/>
                <a:moveTo>
                  <a:pt x="333" y="67"/>
                </a:moveTo>
                <a:cubicBezTo>
                  <a:pt x="315" y="67"/>
                  <a:pt x="300" y="82"/>
                  <a:pt x="300" y="100"/>
                </a:cubicBezTo>
                <a:cubicBezTo>
                  <a:pt x="300" y="119"/>
                  <a:pt x="315" y="134"/>
                  <a:pt x="333" y="134"/>
                </a:cubicBezTo>
                <a:cubicBezTo>
                  <a:pt x="351" y="134"/>
                  <a:pt x="366" y="119"/>
                  <a:pt x="366" y="100"/>
                </a:cubicBezTo>
                <a:cubicBezTo>
                  <a:pt x="366" y="82"/>
                  <a:pt x="351" y="67"/>
                  <a:pt x="333" y="67"/>
                </a:cubicBezTo>
                <a:close/>
              </a:path>
            </a:pathLst>
          </a:custGeom>
          <a:solidFill>
            <a:schemeClr val="accent1"/>
          </a:solidFill>
          <a:ln>
            <a:noFill/>
          </a:ln>
        </p:spPr>
        <p:txBody>
          <a:bodyPr vert="horz" wrap="square" lIns="121888" tIns="60944" rIns="121888" bIns="60944" numCol="1" anchor="t" anchorCtr="0" compatLnSpc="1">
            <a:prstTxWarp prst="textNoShape">
              <a:avLst/>
            </a:prstTxWarp>
          </a:bodyPr>
          <a:lstStyle/>
          <a:p>
            <a:pPr defTabSz="1218804">
              <a:buClrTx/>
            </a:pPr>
            <a:endParaRPr lang="en-US" sz="3199" kern="1200">
              <a:solidFill>
                <a:srgbClr val="FFFFFF"/>
              </a:solidFill>
              <a:latin typeface="+mj-lt"/>
              <a:ea typeface="+mn-ea"/>
              <a:cs typeface="+mn-cs"/>
            </a:endParaRPr>
          </a:p>
        </p:txBody>
      </p:sp>
      <p:sp>
        <p:nvSpPr>
          <p:cNvPr id="51" name="Freeform 41">
            <a:extLst>
              <a:ext uri="{FF2B5EF4-FFF2-40B4-BE49-F238E27FC236}">
                <a16:creationId xmlns:a16="http://schemas.microsoft.com/office/drawing/2014/main" id="{4E1B706F-4F46-4BBC-838E-E6FE431C8296}"/>
              </a:ext>
            </a:extLst>
          </p:cNvPr>
          <p:cNvSpPr>
            <a:spLocks noEditPoints="1"/>
          </p:cNvSpPr>
          <p:nvPr/>
        </p:nvSpPr>
        <p:spPr bwMode="auto">
          <a:xfrm>
            <a:off x="430495" y="2470426"/>
            <a:ext cx="522653" cy="591617"/>
          </a:xfrm>
          <a:custGeom>
            <a:avLst/>
            <a:gdLst>
              <a:gd name="T0" fmla="*/ 417 w 800"/>
              <a:gd name="T1" fmla="*/ 456 h 905"/>
              <a:gd name="T2" fmla="*/ 417 w 800"/>
              <a:gd name="T3" fmla="*/ 261 h 905"/>
              <a:gd name="T4" fmla="*/ 400 w 800"/>
              <a:gd name="T5" fmla="*/ 244 h 905"/>
              <a:gd name="T6" fmla="*/ 383 w 800"/>
              <a:gd name="T7" fmla="*/ 261 h 905"/>
              <a:gd name="T8" fmla="*/ 383 w 800"/>
              <a:gd name="T9" fmla="*/ 456 h 905"/>
              <a:gd name="T10" fmla="*/ 348 w 800"/>
              <a:gd name="T11" fmla="*/ 505 h 905"/>
              <a:gd name="T12" fmla="*/ 383 w 800"/>
              <a:gd name="T13" fmla="*/ 553 h 905"/>
              <a:gd name="T14" fmla="*/ 383 w 800"/>
              <a:gd name="T15" fmla="*/ 609 h 905"/>
              <a:gd name="T16" fmla="*/ 400 w 800"/>
              <a:gd name="T17" fmla="*/ 626 h 905"/>
              <a:gd name="T18" fmla="*/ 417 w 800"/>
              <a:gd name="T19" fmla="*/ 609 h 905"/>
              <a:gd name="T20" fmla="*/ 417 w 800"/>
              <a:gd name="T21" fmla="*/ 553 h 905"/>
              <a:gd name="T22" fmla="*/ 452 w 800"/>
              <a:gd name="T23" fmla="*/ 505 h 905"/>
              <a:gd name="T24" fmla="*/ 417 w 800"/>
              <a:gd name="T25" fmla="*/ 456 h 905"/>
              <a:gd name="T26" fmla="*/ 400 w 800"/>
              <a:gd name="T27" fmla="*/ 522 h 905"/>
              <a:gd name="T28" fmla="*/ 383 w 800"/>
              <a:gd name="T29" fmla="*/ 505 h 905"/>
              <a:gd name="T30" fmla="*/ 400 w 800"/>
              <a:gd name="T31" fmla="*/ 487 h 905"/>
              <a:gd name="T32" fmla="*/ 417 w 800"/>
              <a:gd name="T33" fmla="*/ 505 h 905"/>
              <a:gd name="T34" fmla="*/ 400 w 800"/>
              <a:gd name="T35" fmla="*/ 522 h 905"/>
              <a:gd name="T36" fmla="*/ 696 w 800"/>
              <a:gd name="T37" fmla="*/ 233 h 905"/>
              <a:gd name="T38" fmla="*/ 737 w 800"/>
              <a:gd name="T39" fmla="*/ 192 h 905"/>
              <a:gd name="T40" fmla="*/ 762 w 800"/>
              <a:gd name="T41" fmla="*/ 216 h 905"/>
              <a:gd name="T42" fmla="*/ 786 w 800"/>
              <a:gd name="T43" fmla="*/ 192 h 905"/>
              <a:gd name="T44" fmla="*/ 713 w 800"/>
              <a:gd name="T45" fmla="*/ 119 h 905"/>
              <a:gd name="T46" fmla="*/ 689 w 800"/>
              <a:gd name="T47" fmla="*/ 143 h 905"/>
              <a:gd name="T48" fmla="*/ 713 w 800"/>
              <a:gd name="T49" fmla="*/ 167 h 905"/>
              <a:gd name="T50" fmla="*/ 671 w 800"/>
              <a:gd name="T51" fmla="*/ 209 h 905"/>
              <a:gd name="T52" fmla="*/ 417 w 800"/>
              <a:gd name="T53" fmla="*/ 105 h 905"/>
              <a:gd name="T54" fmla="*/ 417 w 800"/>
              <a:gd name="T55" fmla="*/ 35 h 905"/>
              <a:gd name="T56" fmla="*/ 452 w 800"/>
              <a:gd name="T57" fmla="*/ 35 h 905"/>
              <a:gd name="T58" fmla="*/ 452 w 800"/>
              <a:gd name="T59" fmla="*/ 0 h 905"/>
              <a:gd name="T60" fmla="*/ 348 w 800"/>
              <a:gd name="T61" fmla="*/ 0 h 905"/>
              <a:gd name="T62" fmla="*/ 348 w 800"/>
              <a:gd name="T63" fmla="*/ 35 h 905"/>
              <a:gd name="T64" fmla="*/ 383 w 800"/>
              <a:gd name="T65" fmla="*/ 35 h 905"/>
              <a:gd name="T66" fmla="*/ 383 w 800"/>
              <a:gd name="T67" fmla="*/ 105 h 905"/>
              <a:gd name="T68" fmla="*/ 0 w 800"/>
              <a:gd name="T69" fmla="*/ 505 h 905"/>
              <a:gd name="T70" fmla="*/ 400 w 800"/>
              <a:gd name="T71" fmla="*/ 905 h 905"/>
              <a:gd name="T72" fmla="*/ 800 w 800"/>
              <a:gd name="T73" fmla="*/ 505 h 905"/>
              <a:gd name="T74" fmla="*/ 696 w 800"/>
              <a:gd name="T75" fmla="*/ 233 h 905"/>
              <a:gd name="T76" fmla="*/ 400 w 800"/>
              <a:gd name="T77" fmla="*/ 870 h 905"/>
              <a:gd name="T78" fmla="*/ 35 w 800"/>
              <a:gd name="T79" fmla="*/ 505 h 905"/>
              <a:gd name="T80" fmla="*/ 400 w 800"/>
              <a:gd name="T81" fmla="*/ 139 h 905"/>
              <a:gd name="T82" fmla="*/ 765 w 800"/>
              <a:gd name="T83" fmla="*/ 505 h 905"/>
              <a:gd name="T84" fmla="*/ 400 w 800"/>
              <a:gd name="T85" fmla="*/ 8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0" h="905">
                <a:moveTo>
                  <a:pt x="417" y="456"/>
                </a:moveTo>
                <a:cubicBezTo>
                  <a:pt x="417" y="261"/>
                  <a:pt x="417" y="261"/>
                  <a:pt x="417" y="261"/>
                </a:cubicBezTo>
                <a:cubicBezTo>
                  <a:pt x="417" y="251"/>
                  <a:pt x="410" y="244"/>
                  <a:pt x="400" y="244"/>
                </a:cubicBezTo>
                <a:cubicBezTo>
                  <a:pt x="390" y="244"/>
                  <a:pt x="383" y="251"/>
                  <a:pt x="383" y="261"/>
                </a:cubicBezTo>
                <a:cubicBezTo>
                  <a:pt x="383" y="456"/>
                  <a:pt x="383" y="456"/>
                  <a:pt x="383" y="456"/>
                </a:cubicBezTo>
                <a:cubicBezTo>
                  <a:pt x="362" y="463"/>
                  <a:pt x="348" y="484"/>
                  <a:pt x="348" y="505"/>
                </a:cubicBezTo>
                <a:cubicBezTo>
                  <a:pt x="348" y="525"/>
                  <a:pt x="362" y="546"/>
                  <a:pt x="383" y="553"/>
                </a:cubicBezTo>
                <a:cubicBezTo>
                  <a:pt x="383" y="609"/>
                  <a:pt x="383" y="609"/>
                  <a:pt x="383" y="609"/>
                </a:cubicBezTo>
                <a:cubicBezTo>
                  <a:pt x="383" y="619"/>
                  <a:pt x="390" y="626"/>
                  <a:pt x="400" y="626"/>
                </a:cubicBezTo>
                <a:cubicBezTo>
                  <a:pt x="410" y="626"/>
                  <a:pt x="417" y="619"/>
                  <a:pt x="417" y="609"/>
                </a:cubicBezTo>
                <a:cubicBezTo>
                  <a:pt x="417" y="553"/>
                  <a:pt x="417" y="553"/>
                  <a:pt x="417" y="553"/>
                </a:cubicBezTo>
                <a:cubicBezTo>
                  <a:pt x="438" y="546"/>
                  <a:pt x="452" y="525"/>
                  <a:pt x="452" y="505"/>
                </a:cubicBezTo>
                <a:cubicBezTo>
                  <a:pt x="452" y="484"/>
                  <a:pt x="438" y="463"/>
                  <a:pt x="417" y="456"/>
                </a:cubicBezTo>
                <a:close/>
                <a:moveTo>
                  <a:pt x="400" y="522"/>
                </a:moveTo>
                <a:cubicBezTo>
                  <a:pt x="390" y="522"/>
                  <a:pt x="383" y="515"/>
                  <a:pt x="383" y="505"/>
                </a:cubicBezTo>
                <a:cubicBezTo>
                  <a:pt x="383" y="494"/>
                  <a:pt x="390" y="487"/>
                  <a:pt x="400" y="487"/>
                </a:cubicBezTo>
                <a:cubicBezTo>
                  <a:pt x="410" y="487"/>
                  <a:pt x="417" y="494"/>
                  <a:pt x="417" y="505"/>
                </a:cubicBezTo>
                <a:cubicBezTo>
                  <a:pt x="417" y="515"/>
                  <a:pt x="410" y="522"/>
                  <a:pt x="400" y="522"/>
                </a:cubicBezTo>
                <a:close/>
                <a:moveTo>
                  <a:pt x="696" y="233"/>
                </a:moveTo>
                <a:cubicBezTo>
                  <a:pt x="737" y="192"/>
                  <a:pt x="737" y="192"/>
                  <a:pt x="737" y="192"/>
                </a:cubicBezTo>
                <a:cubicBezTo>
                  <a:pt x="762" y="216"/>
                  <a:pt x="762" y="216"/>
                  <a:pt x="762" y="216"/>
                </a:cubicBezTo>
                <a:cubicBezTo>
                  <a:pt x="786" y="192"/>
                  <a:pt x="786" y="192"/>
                  <a:pt x="786" y="192"/>
                </a:cubicBezTo>
                <a:cubicBezTo>
                  <a:pt x="713" y="119"/>
                  <a:pt x="713" y="119"/>
                  <a:pt x="713" y="119"/>
                </a:cubicBezTo>
                <a:cubicBezTo>
                  <a:pt x="689" y="143"/>
                  <a:pt x="689" y="143"/>
                  <a:pt x="689" y="143"/>
                </a:cubicBezTo>
                <a:cubicBezTo>
                  <a:pt x="713" y="167"/>
                  <a:pt x="713" y="167"/>
                  <a:pt x="713" y="167"/>
                </a:cubicBezTo>
                <a:cubicBezTo>
                  <a:pt x="671" y="209"/>
                  <a:pt x="671" y="209"/>
                  <a:pt x="671" y="209"/>
                </a:cubicBezTo>
                <a:cubicBezTo>
                  <a:pt x="605" y="146"/>
                  <a:pt x="515" y="108"/>
                  <a:pt x="417" y="105"/>
                </a:cubicBezTo>
                <a:cubicBezTo>
                  <a:pt x="417" y="35"/>
                  <a:pt x="417" y="35"/>
                  <a:pt x="417" y="35"/>
                </a:cubicBezTo>
                <a:cubicBezTo>
                  <a:pt x="452" y="35"/>
                  <a:pt x="452" y="35"/>
                  <a:pt x="452" y="35"/>
                </a:cubicBezTo>
                <a:cubicBezTo>
                  <a:pt x="452" y="0"/>
                  <a:pt x="452" y="0"/>
                  <a:pt x="452" y="0"/>
                </a:cubicBezTo>
                <a:cubicBezTo>
                  <a:pt x="348" y="0"/>
                  <a:pt x="348" y="0"/>
                  <a:pt x="348" y="0"/>
                </a:cubicBezTo>
                <a:cubicBezTo>
                  <a:pt x="348" y="35"/>
                  <a:pt x="348" y="35"/>
                  <a:pt x="348" y="35"/>
                </a:cubicBezTo>
                <a:cubicBezTo>
                  <a:pt x="383" y="35"/>
                  <a:pt x="383" y="35"/>
                  <a:pt x="383" y="35"/>
                </a:cubicBezTo>
                <a:cubicBezTo>
                  <a:pt x="383" y="105"/>
                  <a:pt x="383" y="105"/>
                  <a:pt x="383" y="105"/>
                </a:cubicBezTo>
                <a:cubicBezTo>
                  <a:pt x="170" y="115"/>
                  <a:pt x="0" y="289"/>
                  <a:pt x="0" y="505"/>
                </a:cubicBezTo>
                <a:cubicBezTo>
                  <a:pt x="0" y="727"/>
                  <a:pt x="177" y="905"/>
                  <a:pt x="400" y="905"/>
                </a:cubicBezTo>
                <a:cubicBezTo>
                  <a:pt x="623" y="905"/>
                  <a:pt x="800" y="727"/>
                  <a:pt x="800" y="505"/>
                </a:cubicBezTo>
                <a:cubicBezTo>
                  <a:pt x="800" y="400"/>
                  <a:pt x="762" y="306"/>
                  <a:pt x="696" y="233"/>
                </a:cubicBezTo>
                <a:close/>
                <a:moveTo>
                  <a:pt x="400" y="870"/>
                </a:moveTo>
                <a:cubicBezTo>
                  <a:pt x="198" y="870"/>
                  <a:pt x="35" y="706"/>
                  <a:pt x="35" y="505"/>
                </a:cubicBezTo>
                <a:cubicBezTo>
                  <a:pt x="35" y="303"/>
                  <a:pt x="198" y="139"/>
                  <a:pt x="400" y="139"/>
                </a:cubicBezTo>
                <a:cubicBezTo>
                  <a:pt x="602" y="139"/>
                  <a:pt x="765" y="303"/>
                  <a:pt x="765" y="505"/>
                </a:cubicBezTo>
                <a:cubicBezTo>
                  <a:pt x="765" y="706"/>
                  <a:pt x="602" y="870"/>
                  <a:pt x="400" y="870"/>
                </a:cubicBezTo>
                <a:close/>
              </a:path>
            </a:pathLst>
          </a:custGeom>
          <a:solidFill>
            <a:schemeClr val="bg2"/>
          </a:solidFill>
          <a:ln>
            <a:noFill/>
          </a:ln>
        </p:spPr>
        <p:txBody>
          <a:bodyPr vert="horz" wrap="square" lIns="121888" tIns="60944" rIns="121888" bIns="60944" numCol="1" anchor="t" anchorCtr="0" compatLnSpc="1">
            <a:prstTxWarp prst="textNoShape">
              <a:avLst/>
            </a:prstTxWarp>
          </a:bodyPr>
          <a:lstStyle/>
          <a:p>
            <a:pPr defTabSz="1218804">
              <a:buClrTx/>
            </a:pPr>
            <a:endParaRPr lang="en-US" sz="3199" kern="1200">
              <a:solidFill>
                <a:srgbClr val="FFFFFF"/>
              </a:solidFill>
              <a:latin typeface="+mj-lt"/>
              <a:ea typeface="+mn-ea"/>
              <a:cs typeface="+mn-cs"/>
            </a:endParaRPr>
          </a:p>
        </p:txBody>
      </p:sp>
      <p:sp>
        <p:nvSpPr>
          <p:cNvPr id="52" name="Oval 51">
            <a:extLst>
              <a:ext uri="{FF2B5EF4-FFF2-40B4-BE49-F238E27FC236}">
                <a16:creationId xmlns:a16="http://schemas.microsoft.com/office/drawing/2014/main" id="{8A3B5884-F4EB-4C18-8393-3CE6384D42B7}"/>
              </a:ext>
            </a:extLst>
          </p:cNvPr>
          <p:cNvSpPr/>
          <p:nvPr/>
        </p:nvSpPr>
        <p:spPr>
          <a:xfrm>
            <a:off x="4491433" y="1013672"/>
            <a:ext cx="114749" cy="114749"/>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defTabSz="1218804">
              <a:buClrTx/>
            </a:pPr>
            <a:endParaRPr lang="en-US" sz="3199" kern="1200">
              <a:solidFill>
                <a:srgbClr val="2B2B2D"/>
              </a:solidFill>
              <a:latin typeface="+mj-lt"/>
            </a:endParaRPr>
          </a:p>
        </p:txBody>
      </p:sp>
    </p:spTree>
    <p:extLst>
      <p:ext uri="{BB962C8B-B14F-4D97-AF65-F5344CB8AC3E}">
        <p14:creationId xmlns:p14="http://schemas.microsoft.com/office/powerpoint/2010/main" val="127591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
                                        <p:tgtEl>
                                          <p:spTgt spid="11"/>
                                        </p:tgtEl>
                                      </p:cBhvr>
                                    </p:animEffect>
                                  </p:childTnLst>
                                </p:cTn>
                              </p:par>
                            </p:childTnLst>
                          </p:cTn>
                        </p:par>
                        <p:par>
                          <p:cTn id="14" fill="hold">
                            <p:stCondLst>
                              <p:cond delay="200"/>
                            </p:stCondLst>
                            <p:childTnLst>
                              <p:par>
                                <p:cTn id="15" presetID="10" presetClass="entr" presetSubtype="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200"/>
                                        <p:tgtEl>
                                          <p:spTgt spid="5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
                                        <p:tgtEl>
                                          <p:spTgt spid="12"/>
                                        </p:tgtEl>
                                      </p:cBhvr>
                                    </p:animEffect>
                                  </p:childTnLst>
                                </p:cTn>
                              </p:par>
                            </p:childTnLst>
                          </p:cTn>
                        </p:par>
                        <p:par>
                          <p:cTn id="21" fill="hold">
                            <p:stCondLst>
                              <p:cond delay="40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
                                        <p:tgtEl>
                                          <p:spTgt spid="51"/>
                                        </p:tgtEl>
                                      </p:cBhvr>
                                    </p:animEffect>
                                  </p:childTnLst>
                                </p:cTn>
                              </p:par>
                            </p:childTnLst>
                          </p:cTn>
                        </p:par>
                        <p:par>
                          <p:cTn id="28" fill="hold">
                            <p:stCondLst>
                              <p:cond delay="6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
                                        <p:tgtEl>
                                          <p:spTgt spid="24"/>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2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200"/>
                                        <p:tgtEl>
                                          <p:spTgt spid="42"/>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2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2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200"/>
                                        <p:tgtEl>
                                          <p:spTgt spid="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200"/>
                                        <p:tgtEl>
                                          <p:spTgt spid="19"/>
                                        </p:tgtEl>
                                      </p:cBhvr>
                                    </p:animEffect>
                                  </p:childTnLst>
                                </p:cTn>
                              </p:par>
                            </p:childTnLst>
                          </p:cTn>
                        </p:par>
                        <p:par>
                          <p:cTn id="58" fill="hold">
                            <p:stCondLst>
                              <p:cond delay="1200"/>
                            </p:stCondLst>
                            <p:childTnLst>
                              <p:par>
                                <p:cTn id="59" presetID="10" presetClass="entr" presetSubtype="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200"/>
                                        <p:tgtEl>
                                          <p:spTgt spid="30"/>
                                        </p:tgtEl>
                                      </p:cBhvr>
                                    </p:animEffect>
                                  </p:childTnLst>
                                </p:cTn>
                              </p:par>
                            </p:childTnLst>
                          </p:cTn>
                        </p:par>
                        <p:par>
                          <p:cTn id="62" fill="hold">
                            <p:stCondLst>
                              <p:cond delay="1400"/>
                            </p:stCondLst>
                            <p:childTnLst>
                              <p:par>
                                <p:cTn id="63" presetID="10"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200"/>
                                        <p:tgtEl>
                                          <p:spTgt spid="3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
                                        <p:tgtEl>
                                          <p:spTgt spid="45"/>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00"/>
                                        <p:tgtEl>
                                          <p:spTgt spid="1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200"/>
                                        <p:tgtEl>
                                          <p:spTgt spid="4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200"/>
                                        <p:tgtEl>
                                          <p:spTgt spid="49"/>
                                        </p:tgtEl>
                                      </p:cBhvr>
                                    </p:animEffect>
                                  </p:childTnLst>
                                </p:cTn>
                              </p:par>
                              <p:par>
                                <p:cTn id="78" presetID="10" presetClass="entr" presetSubtype="0"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200"/>
                                        <p:tgtEl>
                                          <p:spTgt spid="3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200"/>
                                        <p:tgtEl>
                                          <p:spTgt spid="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2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200"/>
                                        <p:tgtEl>
                                          <p:spTgt spid="47"/>
                                        </p:tgtEl>
                                      </p:cBhvr>
                                    </p:animEffect>
                                  </p:childTnLst>
                                </p:cTn>
                              </p:par>
                            </p:childTnLst>
                          </p:cTn>
                        </p:par>
                        <p:par>
                          <p:cTn id="90" fill="hold">
                            <p:stCondLst>
                              <p:cond delay="1600"/>
                            </p:stCondLst>
                            <p:childTnLst>
                              <p:par>
                                <p:cTn id="91" presetID="10" presetClass="entr" presetSubtype="0"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200"/>
                                        <p:tgtEl>
                                          <p:spTgt spid="3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2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9" grpId="0" animBg="1"/>
      <p:bldP spid="23" grpId="0" animBg="1"/>
      <p:bldP spid="39" grpId="0" animBg="1"/>
      <p:bldP spid="40" grpId="0" animBg="1"/>
      <p:bldP spid="41" grpId="0" animBg="1"/>
      <p:bldP spid="42" grpId="0"/>
      <p:bldP spid="43" grpId="0"/>
      <p:bldP spid="44" grpId="0"/>
      <p:bldP spid="45" grpId="0"/>
      <p:bldP spid="46" grpId="0"/>
      <p:bldP spid="47" grpId="0" animBg="1"/>
      <p:bldP spid="48" grpId="0" animBg="1"/>
      <p:bldP spid="49" grpId="0" animBg="1"/>
      <p:bldP spid="50" grpId="0" animBg="1"/>
      <p:bldP spid="51"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40192"/>
            <a:ext cx="10969943" cy="1219200"/>
          </a:xfrm>
        </p:spPr>
        <p:txBody>
          <a:bodyPr/>
          <a:lstStyle/>
          <a:p>
            <a:r>
              <a:rPr lang="en-GB" sz="3200" b="1" kern="1200" dirty="0">
                <a:latin typeface="+mj-lt"/>
                <a:ea typeface="+mn-ea"/>
                <a:cs typeface="+mn-cs"/>
              </a:rPr>
              <a:t>Cybersecurity: </a:t>
            </a:r>
            <a:br>
              <a:rPr lang="en-GB" sz="3200" b="1" kern="1200" dirty="0">
                <a:latin typeface="+mj-lt"/>
                <a:ea typeface="+mn-ea"/>
                <a:cs typeface="+mn-cs"/>
              </a:rPr>
            </a:br>
            <a:r>
              <a:rPr lang="en-GB" sz="3200" b="1" kern="1200" dirty="0">
                <a:latin typeface="+mj-lt"/>
                <a:ea typeface="+mn-ea"/>
                <a:cs typeface="+mn-cs"/>
              </a:rPr>
              <a:t>The 2022 Board Perspective</a:t>
            </a:r>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E720E-C72B-42F0-AD69-52D60E3C605E}" type="slidenum">
              <a:rPr kumimoji="0" lang="en-GB" sz="700" b="0" i="0" u="none" strike="noStrike" kern="1200" cap="none" spc="0" normalizeH="0" baseline="0" noProof="0" smtClean="0">
                <a:ln>
                  <a:noFill/>
                </a:ln>
                <a:solidFill>
                  <a:srgbClr val="C7C9C8">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700" b="0" i="0" u="none" strike="noStrike" kern="1200" cap="none" spc="0" normalizeH="0" baseline="0" noProof="0">
              <a:ln>
                <a:noFill/>
              </a:ln>
              <a:solidFill>
                <a:srgbClr val="C7C9C8">
                  <a:lumMod val="75000"/>
                </a:srgbClr>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5BD4F80B-E5A1-4186-ADE2-22B8BD6C17E2}"/>
              </a:ext>
            </a:extLst>
          </p:cNvPr>
          <p:cNvSpPr txBox="1"/>
          <p:nvPr/>
        </p:nvSpPr>
        <p:spPr>
          <a:xfrm>
            <a:off x="499917" y="1450266"/>
            <a:ext cx="6349737" cy="3939540"/>
          </a:xfrm>
          <a:prstGeom prst="rect">
            <a:avLst/>
          </a:prstGeom>
          <a:noFill/>
        </p:spPr>
        <p:txBody>
          <a:bodyPr wrap="square">
            <a:spAutoFit/>
          </a:bodyPr>
          <a:lstStyle/>
          <a:p>
            <a:r>
              <a:rPr lang="en-US" b="1" dirty="0">
                <a:solidFill>
                  <a:schemeClr val="accent1"/>
                </a:solidFill>
                <a:latin typeface="+mn-lt"/>
              </a:rPr>
              <a:t>AT A GLANCE:</a:t>
            </a:r>
            <a:endParaRPr lang="en-US" dirty="0">
              <a:latin typeface="+mn-lt"/>
            </a:endParaRPr>
          </a:p>
          <a:p>
            <a:pPr marL="285750" indent="-285750">
              <a:spcBef>
                <a:spcPts val="600"/>
              </a:spcBef>
              <a:buClr>
                <a:srgbClr val="009ADA"/>
              </a:buClr>
              <a:buFont typeface="Arial" panose="020B0604020202020204" pitchFamily="34" charset="0"/>
              <a:buChar char="•"/>
            </a:pPr>
            <a:r>
              <a:rPr lang="en-US" sz="1400" dirty="0">
                <a:latin typeface="+mn-lt"/>
              </a:rPr>
              <a:t>100% board of director </a:t>
            </a:r>
            <a:r>
              <a:rPr lang="en-US" dirty="0">
                <a:latin typeface="+mn-lt"/>
              </a:rPr>
              <a:t>respondents, </a:t>
            </a:r>
            <a:r>
              <a:rPr lang="en-US" sz="1400" dirty="0">
                <a:latin typeface="+mn-lt"/>
              </a:rPr>
              <a:t>interviewed in August 2022</a:t>
            </a:r>
          </a:p>
          <a:p>
            <a:pPr marL="285750" indent="-285750">
              <a:spcBef>
                <a:spcPts val="600"/>
              </a:spcBef>
              <a:buClr>
                <a:srgbClr val="009ADA"/>
              </a:buClr>
              <a:buFont typeface="Arial" panose="020B0604020202020204" pitchFamily="34" charset="0"/>
              <a:buChar char="•"/>
            </a:pPr>
            <a:r>
              <a:rPr lang="en-US" dirty="0">
                <a:latin typeface="+mn-lt"/>
              </a:rPr>
              <a:t>50 board of directors per country, 12 countries</a:t>
            </a:r>
          </a:p>
          <a:p>
            <a:pPr marL="285750" lvl="0" indent="-285750">
              <a:spcBef>
                <a:spcPts val="600"/>
              </a:spcBef>
              <a:buClr>
                <a:srgbClr val="009ADA"/>
              </a:buClr>
              <a:buFont typeface="Arial" panose="020B0604020202020204" pitchFamily="34" charset="0"/>
              <a:buChar char="•"/>
            </a:pPr>
            <a:r>
              <a:rPr lang="en-US" sz="1400" dirty="0"/>
              <a:t>Companies of 5,000 employees or more</a:t>
            </a:r>
          </a:p>
          <a:p>
            <a:pPr marL="285750" lvl="0" indent="-285750">
              <a:spcBef>
                <a:spcPts val="600"/>
              </a:spcBef>
              <a:buClr>
                <a:srgbClr val="009ADA"/>
              </a:buClr>
              <a:buFont typeface="Arial" panose="020B0604020202020204" pitchFamily="34" charset="0"/>
              <a:buChar char="•"/>
            </a:pPr>
            <a:r>
              <a:rPr lang="en-US" dirty="0"/>
              <a:t>Natural cross-section of industries, as well as private and public sector organizations</a:t>
            </a:r>
          </a:p>
          <a:p>
            <a:pPr marL="285750" lvl="0" indent="-285750">
              <a:spcBef>
                <a:spcPts val="600"/>
              </a:spcBef>
              <a:buClr>
                <a:srgbClr val="009ADA"/>
              </a:buClr>
              <a:buFont typeface="Arial" panose="020B0604020202020204" pitchFamily="34" charset="0"/>
              <a:buChar char="•"/>
            </a:pPr>
            <a:r>
              <a:rPr lang="en-US" dirty="0"/>
              <a:t>In collaboration with Cybersecurity at MIT Sloan (CAMS), </a:t>
            </a:r>
            <a:r>
              <a:rPr lang="en-GB" dirty="0"/>
              <a:t>an interdisciplinary research consortium headquartered in the Sloan School of Management at MIT.</a:t>
            </a:r>
            <a:endParaRPr lang="en-US" dirty="0"/>
          </a:p>
          <a:p>
            <a:pPr lvl="0"/>
            <a:endParaRPr lang="en-GB" dirty="0">
              <a:latin typeface="+mn-lt"/>
            </a:endParaRPr>
          </a:p>
          <a:p>
            <a:pPr lvl="0"/>
            <a:r>
              <a:rPr lang="en-GB" b="1" dirty="0">
                <a:solidFill>
                  <a:schemeClr val="accent1"/>
                </a:solidFill>
                <a:latin typeface="+mn-lt"/>
              </a:rPr>
              <a:t>KEY OBJECTIVES:</a:t>
            </a:r>
          </a:p>
          <a:p>
            <a:pPr marL="285750" lvl="0" indent="-285750">
              <a:spcBef>
                <a:spcPts val="600"/>
              </a:spcBef>
              <a:buClr>
                <a:srgbClr val="009ADA"/>
              </a:buClr>
              <a:buFont typeface="Arial" panose="020B0604020202020204" pitchFamily="34" charset="0"/>
              <a:buChar char="•"/>
            </a:pPr>
            <a:r>
              <a:rPr lang="en-GB" dirty="0"/>
              <a:t>Deep dive on cyber threats and the risks boards face</a:t>
            </a:r>
          </a:p>
          <a:p>
            <a:pPr marL="285750" lvl="0" indent="-285750">
              <a:spcBef>
                <a:spcPts val="600"/>
              </a:spcBef>
              <a:buClr>
                <a:srgbClr val="009ADA"/>
              </a:buClr>
              <a:buFont typeface="Arial" panose="020B0604020202020204" pitchFamily="34" charset="0"/>
              <a:buChar char="•"/>
            </a:pPr>
            <a:r>
              <a:rPr lang="en-GB" dirty="0"/>
              <a:t>Determine how prepared boards are to combat those threats</a:t>
            </a:r>
          </a:p>
          <a:p>
            <a:pPr marL="285750" lvl="0" indent="-285750">
              <a:spcBef>
                <a:spcPts val="600"/>
              </a:spcBef>
              <a:buClr>
                <a:srgbClr val="009ADA"/>
              </a:buClr>
              <a:buFont typeface="Arial" panose="020B0604020202020204" pitchFamily="34" charset="0"/>
              <a:buChar char="•"/>
            </a:pPr>
            <a:r>
              <a:rPr lang="en-GB" dirty="0"/>
              <a:t>Measure the level of alignment between boards and CISOs</a:t>
            </a:r>
          </a:p>
          <a:p>
            <a:pPr lvl="0"/>
            <a:endParaRPr lang="en-GB" sz="1400" dirty="0">
              <a:latin typeface="+mn-lt"/>
            </a:endParaRPr>
          </a:p>
        </p:txBody>
      </p:sp>
      <p:pic>
        <p:nvPicPr>
          <p:cNvPr id="15" name="Picture 14" descr="A picture containing text, monitor, phone, cellphone&#10;&#10;Description automatically generated">
            <a:extLst>
              <a:ext uri="{FF2B5EF4-FFF2-40B4-BE49-F238E27FC236}">
                <a16:creationId xmlns:a16="http://schemas.microsoft.com/office/drawing/2014/main" id="{E8938F9C-4922-DA4B-A837-B73C0D0F1E8F}"/>
              </a:ext>
            </a:extLst>
          </p:cNvPr>
          <p:cNvPicPr>
            <a:picLocks noChangeAspect="1"/>
          </p:cNvPicPr>
          <p:nvPr/>
        </p:nvPicPr>
        <p:blipFill>
          <a:blip r:embed="rId3"/>
          <a:stretch>
            <a:fillRect/>
          </a:stretch>
        </p:blipFill>
        <p:spPr>
          <a:xfrm>
            <a:off x="6905625" y="127000"/>
            <a:ext cx="5283200" cy="6604000"/>
          </a:xfrm>
          <a:prstGeom prst="rect">
            <a:avLst/>
          </a:prstGeom>
        </p:spPr>
      </p:pic>
    </p:spTree>
    <p:extLst>
      <p:ext uri="{BB962C8B-B14F-4D97-AF65-F5344CB8AC3E}">
        <p14:creationId xmlns:p14="http://schemas.microsoft.com/office/powerpoint/2010/main" val="3865040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1E38-7E49-73B9-55E0-D6D865DBEFCD}"/>
              </a:ext>
            </a:extLst>
          </p:cNvPr>
          <p:cNvSpPr>
            <a:spLocks noGrp="1"/>
          </p:cNvSpPr>
          <p:nvPr>
            <p:ph type="ctrTitle"/>
          </p:nvPr>
        </p:nvSpPr>
        <p:spPr>
          <a:xfrm>
            <a:off x="388215" y="2425190"/>
            <a:ext cx="7949343" cy="4060825"/>
          </a:xfrm>
        </p:spPr>
        <p:txBody>
          <a:bodyPr/>
          <a:lstStyle/>
          <a:p>
            <a:r>
              <a:rPr lang="en-GB" sz="5400" b="0" dirty="0">
                <a:solidFill>
                  <a:srgbClr val="FFFFFF"/>
                </a:solidFill>
                <a:latin typeface="Arial" panose="020B0604020202020204"/>
              </a:rPr>
              <a:t>A boards-eye view of the threat landscape</a:t>
            </a:r>
            <a:br>
              <a:rPr lang="en-US" sz="5400" b="0" dirty="0">
                <a:solidFill>
                  <a:srgbClr val="FFFFFF"/>
                </a:solidFill>
                <a:latin typeface="Arial" panose="020B0604020202020204"/>
              </a:rPr>
            </a:br>
            <a:endParaRPr lang="en-US" dirty="0"/>
          </a:p>
        </p:txBody>
      </p:sp>
    </p:spTree>
    <p:extLst>
      <p:ext uri="{BB962C8B-B14F-4D97-AF65-F5344CB8AC3E}">
        <p14:creationId xmlns:p14="http://schemas.microsoft.com/office/powerpoint/2010/main" val="86918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FCA386C5-6524-1746-8CD0-BA95C2EAAC3D}"/>
              </a:ext>
            </a:extLst>
          </p:cNvPr>
          <p:cNvPicPr>
            <a:picLocks noChangeAspect="1"/>
          </p:cNvPicPr>
          <p:nvPr/>
        </p:nvPicPr>
        <p:blipFill rotWithShape="1">
          <a:blip r:embed="rId3"/>
          <a:srcRect b="11888"/>
          <a:stretch/>
        </p:blipFill>
        <p:spPr>
          <a:xfrm>
            <a:off x="519418" y="2196102"/>
            <a:ext cx="11149989" cy="3674456"/>
          </a:xfrm>
          <a:prstGeom prst="rect">
            <a:avLst/>
          </a:prstGeom>
        </p:spPr>
      </p:pic>
      <p:sp>
        <p:nvSpPr>
          <p:cNvPr id="2" name="Title 1"/>
          <p:cNvSpPr>
            <a:spLocks noGrp="1"/>
          </p:cNvSpPr>
          <p:nvPr>
            <p:ph type="title"/>
          </p:nvPr>
        </p:nvSpPr>
        <p:spPr/>
        <p:txBody>
          <a:bodyPr/>
          <a:lstStyle/>
          <a:p>
            <a:br>
              <a:rPr lang="en-GB" dirty="0"/>
            </a:br>
            <a:r>
              <a:rPr lang="en-GB" dirty="0"/>
              <a:t>A boards-eye view of cyber risk</a:t>
            </a:r>
            <a:br>
              <a:rPr lang="en-GB" dirty="0"/>
            </a:br>
            <a:endParaRPr lang="en-GB" dirty="0"/>
          </a:p>
        </p:txBody>
      </p:sp>
      <p:sp>
        <p:nvSpPr>
          <p:cNvPr id="4" name="Slide Number Placeholder 3"/>
          <p:cNvSpPr>
            <a:spLocks noGrp="1"/>
          </p:cNvSpPr>
          <p:nvPr>
            <p:ph type="sldNum" sz="quarter" idx="12"/>
          </p:nvPr>
        </p:nvSpPr>
        <p:spPr>
          <a:xfrm>
            <a:off x="11274664" y="6405412"/>
            <a:ext cx="304721" cy="2194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E720E-C72B-42F0-AD69-52D60E3C605E}" type="slidenum">
              <a:rPr kumimoji="0" lang="en-GB" sz="700" b="0" i="0" u="none" strike="noStrike" kern="1200" cap="none" spc="0" normalizeH="0" baseline="0" noProof="0" smtClean="0">
                <a:ln>
                  <a:noFill/>
                </a:ln>
                <a:solidFill>
                  <a:srgbClr val="C7C9C8">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700" b="0" i="0" u="none" strike="noStrike" kern="1200" cap="none" spc="0" normalizeH="0" baseline="0" noProof="0">
              <a:ln>
                <a:noFill/>
              </a:ln>
              <a:solidFill>
                <a:srgbClr val="C7C9C8">
                  <a:lumMod val="75000"/>
                </a:srgbClr>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A6B04863-5DB6-4681-A6BE-9B424AC7F862}"/>
              </a:ext>
            </a:extLst>
          </p:cNvPr>
          <p:cNvSpPr txBox="1"/>
          <p:nvPr/>
        </p:nvSpPr>
        <p:spPr>
          <a:xfrm>
            <a:off x="3389638" y="2219685"/>
            <a:ext cx="5148756" cy="451090"/>
          </a:xfrm>
          <a:prstGeom prst="rect">
            <a:avLst/>
          </a:prstGeom>
          <a:noFill/>
        </p:spPr>
        <p:txBody>
          <a:bodyPr wrap="square" lIns="0" tIns="0" rIns="0" bIns="0" rtlCol="0">
            <a:noAutofit/>
          </a:bodyPr>
          <a:lstStyle/>
          <a:p>
            <a:pPr algn="ctr">
              <a:lnSpc>
                <a:spcPct val="90000"/>
              </a:lnSpc>
            </a:pPr>
            <a:r>
              <a:rPr lang="en-GB" sz="1200" dirty="0"/>
              <a:t>Percentage of board members and CISOs who agree that their</a:t>
            </a:r>
          </a:p>
          <a:p>
            <a:pPr algn="ctr">
              <a:lnSpc>
                <a:spcPct val="90000"/>
              </a:lnSpc>
            </a:pPr>
            <a:r>
              <a:rPr lang="en-GB" sz="1200" dirty="0"/>
              <a:t>organization is at risk of a material cyber attack in the next 12 months.</a:t>
            </a:r>
            <a:endParaRPr lang="en-US" sz="1200" dirty="0"/>
          </a:p>
        </p:txBody>
      </p:sp>
      <p:sp>
        <p:nvSpPr>
          <p:cNvPr id="100" name="TextBox 99">
            <a:extLst>
              <a:ext uri="{FF2B5EF4-FFF2-40B4-BE49-F238E27FC236}">
                <a16:creationId xmlns:a16="http://schemas.microsoft.com/office/drawing/2014/main" id="{633DFF0D-F3F6-4194-B595-82496A2D84F3}"/>
              </a:ext>
            </a:extLst>
          </p:cNvPr>
          <p:cNvSpPr txBox="1"/>
          <p:nvPr/>
        </p:nvSpPr>
        <p:spPr>
          <a:xfrm>
            <a:off x="609440" y="1119460"/>
            <a:ext cx="10755245" cy="923330"/>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There is a disconnect between the boardroom and CISOs when evaluating the risk posed by today’s sophisticated cybercriminals: globally, </a:t>
            </a:r>
            <a:r>
              <a:rPr lang="en-US" sz="1800" b="1" dirty="0">
                <a:latin typeface="Arial" panose="020B0604020202020204" pitchFamily="34" charset="0"/>
                <a:cs typeface="Arial" panose="020B0604020202020204" pitchFamily="34" charset="0"/>
              </a:rPr>
              <a:t>65%</a:t>
            </a:r>
            <a:r>
              <a:rPr lang="en-US" sz="1800" dirty="0">
                <a:latin typeface="Arial" panose="020B0604020202020204" pitchFamily="34" charset="0"/>
                <a:cs typeface="Arial" panose="020B0604020202020204" pitchFamily="34" charset="0"/>
              </a:rPr>
              <a:t> of board members believe that their organization is at risk of material cyber attack in the next 12 months, compared to </a:t>
            </a:r>
            <a:r>
              <a:rPr lang="en-US" sz="1800" b="1" dirty="0">
                <a:latin typeface="Arial" panose="020B0604020202020204" pitchFamily="34" charset="0"/>
                <a:cs typeface="Arial" panose="020B0604020202020204" pitchFamily="34" charset="0"/>
              </a:rPr>
              <a:t>48%</a:t>
            </a:r>
            <a:r>
              <a:rPr lang="en-US" sz="1800" dirty="0">
                <a:latin typeface="Arial" panose="020B0604020202020204" pitchFamily="34" charset="0"/>
                <a:cs typeface="Arial" panose="020B0604020202020204" pitchFamily="34" charset="0"/>
              </a:rPr>
              <a:t> of CISOs.</a:t>
            </a:r>
            <a:endParaRPr lang="en-GB" sz="18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B5BEC70-F294-8C47-9F46-E86BBA9EF44C}"/>
              </a:ext>
            </a:extLst>
          </p:cNvPr>
          <p:cNvGrpSpPr/>
          <p:nvPr/>
        </p:nvGrpSpPr>
        <p:grpSpPr>
          <a:xfrm>
            <a:off x="1813828" y="5125598"/>
            <a:ext cx="207192" cy="666516"/>
            <a:chOff x="803530" y="5002468"/>
            <a:chExt cx="207192" cy="666516"/>
          </a:xfrm>
        </p:grpSpPr>
        <p:sp>
          <p:nvSpPr>
            <p:cNvPr id="12" name="Rounded Rectangle 11">
              <a:extLst>
                <a:ext uri="{FF2B5EF4-FFF2-40B4-BE49-F238E27FC236}">
                  <a16:creationId xmlns:a16="http://schemas.microsoft.com/office/drawing/2014/main" id="{82940395-1FA2-1741-9450-E7A3106BCE32}"/>
                </a:ext>
              </a:extLst>
            </p:cNvPr>
            <p:cNvSpPr/>
            <p:nvPr/>
          </p:nvSpPr>
          <p:spPr>
            <a:xfrm rot="16200000">
              <a:off x="573868" y="5232130"/>
              <a:ext cx="666516"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France</a:t>
              </a:r>
            </a:p>
          </p:txBody>
        </p:sp>
        <p:pic>
          <p:nvPicPr>
            <p:cNvPr id="13" name="Picture 12">
              <a:extLst>
                <a:ext uri="{FF2B5EF4-FFF2-40B4-BE49-F238E27FC236}">
                  <a16:creationId xmlns:a16="http://schemas.microsoft.com/office/drawing/2014/main" id="{8645A1E4-5F49-D14A-B991-D8C5B64D06A2}"/>
                </a:ext>
              </a:extLst>
            </p:cNvPr>
            <p:cNvPicPr>
              <a:picLocks noChangeAspect="1"/>
            </p:cNvPicPr>
            <p:nvPr/>
          </p:nvPicPr>
          <p:blipFill>
            <a:blip r:embed="rId4"/>
            <a:stretch>
              <a:fillRect/>
            </a:stretch>
          </p:blipFill>
          <p:spPr>
            <a:xfrm>
              <a:off x="815818" y="5473607"/>
              <a:ext cx="178076" cy="178510"/>
            </a:xfrm>
            <a:prstGeom prst="rect">
              <a:avLst/>
            </a:prstGeom>
          </p:spPr>
        </p:pic>
      </p:grpSp>
      <p:grpSp>
        <p:nvGrpSpPr>
          <p:cNvPr id="14" name="Group 13">
            <a:extLst>
              <a:ext uri="{FF2B5EF4-FFF2-40B4-BE49-F238E27FC236}">
                <a16:creationId xmlns:a16="http://schemas.microsoft.com/office/drawing/2014/main" id="{F6AA4A8B-6AA8-3844-A427-A510714E7AAE}"/>
              </a:ext>
            </a:extLst>
          </p:cNvPr>
          <p:cNvGrpSpPr/>
          <p:nvPr/>
        </p:nvGrpSpPr>
        <p:grpSpPr>
          <a:xfrm>
            <a:off x="8937157" y="5066390"/>
            <a:ext cx="207192" cy="725724"/>
            <a:chOff x="1468548" y="4943260"/>
            <a:chExt cx="207192" cy="725724"/>
          </a:xfrm>
        </p:grpSpPr>
        <p:sp>
          <p:nvSpPr>
            <p:cNvPr id="15" name="Rounded Rectangle 14">
              <a:extLst>
                <a:ext uri="{FF2B5EF4-FFF2-40B4-BE49-F238E27FC236}">
                  <a16:creationId xmlns:a16="http://schemas.microsoft.com/office/drawing/2014/main" id="{41FDE1BD-5B13-434D-B84E-7D4AE50ECA70}"/>
                </a:ext>
              </a:extLst>
            </p:cNvPr>
            <p:cNvSpPr/>
            <p:nvPr/>
          </p:nvSpPr>
          <p:spPr>
            <a:xfrm rot="16200000">
              <a:off x="1209282" y="5202526"/>
              <a:ext cx="725724"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Canada</a:t>
              </a:r>
            </a:p>
          </p:txBody>
        </p:sp>
        <p:pic>
          <p:nvPicPr>
            <p:cNvPr id="16" name="Picture 15">
              <a:extLst>
                <a:ext uri="{FF2B5EF4-FFF2-40B4-BE49-F238E27FC236}">
                  <a16:creationId xmlns:a16="http://schemas.microsoft.com/office/drawing/2014/main" id="{7BF67BAC-A925-3146-A2DA-95B8CE4C727B}"/>
                </a:ext>
              </a:extLst>
            </p:cNvPr>
            <p:cNvPicPr>
              <a:picLocks noChangeAspect="1"/>
            </p:cNvPicPr>
            <p:nvPr/>
          </p:nvPicPr>
          <p:blipFill>
            <a:blip r:embed="rId5"/>
            <a:srcRect/>
            <a:stretch/>
          </p:blipFill>
          <p:spPr>
            <a:xfrm>
              <a:off x="1483106" y="5473607"/>
              <a:ext cx="178075" cy="178510"/>
            </a:xfrm>
            <a:prstGeom prst="rect">
              <a:avLst/>
            </a:prstGeom>
          </p:spPr>
        </p:pic>
      </p:grpSp>
      <p:grpSp>
        <p:nvGrpSpPr>
          <p:cNvPr id="17" name="Group 16">
            <a:extLst>
              <a:ext uri="{FF2B5EF4-FFF2-40B4-BE49-F238E27FC236}">
                <a16:creationId xmlns:a16="http://schemas.microsoft.com/office/drawing/2014/main" id="{181BC40C-DF88-7E4E-99A0-8142172A2A92}"/>
              </a:ext>
            </a:extLst>
          </p:cNvPr>
          <p:cNvGrpSpPr/>
          <p:nvPr/>
        </p:nvGrpSpPr>
        <p:grpSpPr>
          <a:xfrm>
            <a:off x="8145676" y="5004513"/>
            <a:ext cx="207192" cy="787601"/>
            <a:chOff x="2145442" y="4881383"/>
            <a:chExt cx="207192" cy="787601"/>
          </a:xfrm>
        </p:grpSpPr>
        <p:sp>
          <p:nvSpPr>
            <p:cNvPr id="18" name="Rounded Rectangle 17">
              <a:extLst>
                <a:ext uri="{FF2B5EF4-FFF2-40B4-BE49-F238E27FC236}">
                  <a16:creationId xmlns:a16="http://schemas.microsoft.com/office/drawing/2014/main" id="{E8FA2CE8-1B9B-5F42-89DD-1B02940227F0}"/>
                </a:ext>
              </a:extLst>
            </p:cNvPr>
            <p:cNvSpPr/>
            <p:nvPr/>
          </p:nvSpPr>
          <p:spPr>
            <a:xfrm rot="16200000">
              <a:off x="1855237" y="5171588"/>
              <a:ext cx="787601"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Australia</a:t>
              </a:r>
            </a:p>
          </p:txBody>
        </p:sp>
        <p:pic>
          <p:nvPicPr>
            <p:cNvPr id="19" name="Picture 18">
              <a:extLst>
                <a:ext uri="{FF2B5EF4-FFF2-40B4-BE49-F238E27FC236}">
                  <a16:creationId xmlns:a16="http://schemas.microsoft.com/office/drawing/2014/main" id="{AD828C74-FE62-6F4F-B41B-161FD07DF7B0}"/>
                </a:ext>
              </a:extLst>
            </p:cNvPr>
            <p:cNvPicPr>
              <a:picLocks noChangeAspect="1"/>
            </p:cNvPicPr>
            <p:nvPr/>
          </p:nvPicPr>
          <p:blipFill>
            <a:blip r:embed="rId6"/>
            <a:srcRect/>
            <a:stretch/>
          </p:blipFill>
          <p:spPr>
            <a:xfrm>
              <a:off x="2159786" y="5473607"/>
              <a:ext cx="178075" cy="178509"/>
            </a:xfrm>
            <a:prstGeom prst="rect">
              <a:avLst/>
            </a:prstGeom>
          </p:spPr>
        </p:pic>
      </p:grpSp>
      <p:grpSp>
        <p:nvGrpSpPr>
          <p:cNvPr id="20" name="Group 19">
            <a:extLst>
              <a:ext uri="{FF2B5EF4-FFF2-40B4-BE49-F238E27FC236}">
                <a16:creationId xmlns:a16="http://schemas.microsoft.com/office/drawing/2014/main" id="{EC5C3B38-C1ED-BE40-BB3C-8CB6075791D8}"/>
              </a:ext>
            </a:extLst>
          </p:cNvPr>
          <p:cNvGrpSpPr/>
          <p:nvPr/>
        </p:nvGrpSpPr>
        <p:grpSpPr>
          <a:xfrm>
            <a:off x="5771233" y="4935762"/>
            <a:ext cx="207192" cy="856352"/>
            <a:chOff x="2822335" y="4812632"/>
            <a:chExt cx="207192" cy="856352"/>
          </a:xfrm>
        </p:grpSpPr>
        <p:sp>
          <p:nvSpPr>
            <p:cNvPr id="21" name="Rounded Rectangle 20">
              <a:extLst>
                <a:ext uri="{FF2B5EF4-FFF2-40B4-BE49-F238E27FC236}">
                  <a16:creationId xmlns:a16="http://schemas.microsoft.com/office/drawing/2014/main" id="{EFB9B2FD-322D-4045-BD1E-BDE0CEC16359}"/>
                </a:ext>
              </a:extLst>
            </p:cNvPr>
            <p:cNvSpPr/>
            <p:nvPr/>
          </p:nvSpPr>
          <p:spPr>
            <a:xfrm rot="16200000">
              <a:off x="2497755" y="5137212"/>
              <a:ext cx="856352"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Singapore</a:t>
              </a:r>
            </a:p>
          </p:txBody>
        </p:sp>
        <p:pic>
          <p:nvPicPr>
            <p:cNvPr id="22" name="Picture 21">
              <a:extLst>
                <a:ext uri="{FF2B5EF4-FFF2-40B4-BE49-F238E27FC236}">
                  <a16:creationId xmlns:a16="http://schemas.microsoft.com/office/drawing/2014/main" id="{4BDD9944-56EA-CF47-BE6E-82FAFA9AF586}"/>
                </a:ext>
              </a:extLst>
            </p:cNvPr>
            <p:cNvPicPr>
              <a:picLocks noChangeAspect="1"/>
            </p:cNvPicPr>
            <p:nvPr/>
          </p:nvPicPr>
          <p:blipFill>
            <a:blip r:embed="rId7"/>
            <a:srcRect/>
            <a:stretch/>
          </p:blipFill>
          <p:spPr>
            <a:xfrm>
              <a:off x="2836893" y="5473607"/>
              <a:ext cx="178075" cy="178509"/>
            </a:xfrm>
            <a:prstGeom prst="rect">
              <a:avLst/>
            </a:prstGeom>
          </p:spPr>
        </p:pic>
      </p:grpSp>
      <p:grpSp>
        <p:nvGrpSpPr>
          <p:cNvPr id="23" name="Group 22">
            <a:extLst>
              <a:ext uri="{FF2B5EF4-FFF2-40B4-BE49-F238E27FC236}">
                <a16:creationId xmlns:a16="http://schemas.microsoft.com/office/drawing/2014/main" id="{77611AEA-03B1-8945-B422-E5928DF72811}"/>
              </a:ext>
            </a:extLst>
          </p:cNvPr>
          <p:cNvGrpSpPr/>
          <p:nvPr/>
        </p:nvGrpSpPr>
        <p:grpSpPr>
          <a:xfrm>
            <a:off x="2605309" y="5217641"/>
            <a:ext cx="207192" cy="574473"/>
            <a:chOff x="3511104" y="5094510"/>
            <a:chExt cx="207192" cy="574473"/>
          </a:xfrm>
        </p:grpSpPr>
        <p:sp>
          <p:nvSpPr>
            <p:cNvPr id="24" name="Rounded Rectangle 23">
              <a:extLst>
                <a:ext uri="{FF2B5EF4-FFF2-40B4-BE49-F238E27FC236}">
                  <a16:creationId xmlns:a16="http://schemas.microsoft.com/office/drawing/2014/main" id="{3FCD4F57-A07E-CD4A-B87C-EAE518647E00}"/>
                </a:ext>
              </a:extLst>
            </p:cNvPr>
            <p:cNvSpPr/>
            <p:nvPr/>
          </p:nvSpPr>
          <p:spPr>
            <a:xfrm rot="16200000">
              <a:off x="3327463" y="5278151"/>
              <a:ext cx="574473"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U.K.</a:t>
              </a:r>
            </a:p>
          </p:txBody>
        </p:sp>
        <p:pic>
          <p:nvPicPr>
            <p:cNvPr id="25" name="Picture 24">
              <a:extLst>
                <a:ext uri="{FF2B5EF4-FFF2-40B4-BE49-F238E27FC236}">
                  <a16:creationId xmlns:a16="http://schemas.microsoft.com/office/drawing/2014/main" id="{92B728C0-19EE-F241-980E-175672CF14A2}"/>
                </a:ext>
              </a:extLst>
            </p:cNvPr>
            <p:cNvPicPr>
              <a:picLocks noChangeAspect="1"/>
            </p:cNvPicPr>
            <p:nvPr/>
          </p:nvPicPr>
          <p:blipFill>
            <a:blip r:embed="rId8"/>
            <a:srcRect/>
            <a:stretch/>
          </p:blipFill>
          <p:spPr>
            <a:xfrm>
              <a:off x="3528346" y="5473607"/>
              <a:ext cx="178075" cy="178509"/>
            </a:xfrm>
            <a:prstGeom prst="rect">
              <a:avLst/>
            </a:prstGeom>
          </p:spPr>
        </p:pic>
      </p:grpSp>
      <p:grpSp>
        <p:nvGrpSpPr>
          <p:cNvPr id="26" name="Group 25">
            <a:extLst>
              <a:ext uri="{FF2B5EF4-FFF2-40B4-BE49-F238E27FC236}">
                <a16:creationId xmlns:a16="http://schemas.microsoft.com/office/drawing/2014/main" id="{C3A96443-B67E-0047-894B-65D1558871C3}"/>
              </a:ext>
            </a:extLst>
          </p:cNvPr>
          <p:cNvGrpSpPr/>
          <p:nvPr/>
        </p:nvGrpSpPr>
        <p:grpSpPr>
          <a:xfrm>
            <a:off x="6562714" y="5217644"/>
            <a:ext cx="207192" cy="574470"/>
            <a:chOff x="4187997" y="5094514"/>
            <a:chExt cx="207192" cy="574470"/>
          </a:xfrm>
        </p:grpSpPr>
        <p:sp>
          <p:nvSpPr>
            <p:cNvPr id="27" name="Rounded Rectangle 26">
              <a:extLst>
                <a:ext uri="{FF2B5EF4-FFF2-40B4-BE49-F238E27FC236}">
                  <a16:creationId xmlns:a16="http://schemas.microsoft.com/office/drawing/2014/main" id="{9A7DD171-735F-B447-B27D-2478BFF4BF92}"/>
                </a:ext>
              </a:extLst>
            </p:cNvPr>
            <p:cNvSpPr/>
            <p:nvPr/>
          </p:nvSpPr>
          <p:spPr>
            <a:xfrm rot="16200000">
              <a:off x="4004358" y="5278153"/>
              <a:ext cx="574470"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Italy</a:t>
              </a:r>
            </a:p>
          </p:txBody>
        </p:sp>
        <p:pic>
          <p:nvPicPr>
            <p:cNvPr id="28" name="Picture 27">
              <a:extLst>
                <a:ext uri="{FF2B5EF4-FFF2-40B4-BE49-F238E27FC236}">
                  <a16:creationId xmlns:a16="http://schemas.microsoft.com/office/drawing/2014/main" id="{7AF13D8E-9C49-014A-8EA3-A11E7E0925A9}"/>
                </a:ext>
              </a:extLst>
            </p:cNvPr>
            <p:cNvPicPr>
              <a:picLocks noChangeAspect="1"/>
            </p:cNvPicPr>
            <p:nvPr/>
          </p:nvPicPr>
          <p:blipFill>
            <a:blip r:embed="rId9"/>
            <a:srcRect/>
            <a:stretch/>
          </p:blipFill>
          <p:spPr>
            <a:xfrm>
              <a:off x="4202555" y="5473607"/>
              <a:ext cx="178075" cy="178509"/>
            </a:xfrm>
            <a:prstGeom prst="rect">
              <a:avLst/>
            </a:prstGeom>
          </p:spPr>
        </p:pic>
      </p:grpSp>
      <p:grpSp>
        <p:nvGrpSpPr>
          <p:cNvPr id="32" name="Group 31">
            <a:extLst>
              <a:ext uri="{FF2B5EF4-FFF2-40B4-BE49-F238E27FC236}">
                <a16:creationId xmlns:a16="http://schemas.microsoft.com/office/drawing/2014/main" id="{95A7511E-94BD-E74A-A002-332E263AE615}"/>
              </a:ext>
            </a:extLst>
          </p:cNvPr>
          <p:cNvGrpSpPr/>
          <p:nvPr/>
        </p:nvGrpSpPr>
        <p:grpSpPr>
          <a:xfrm>
            <a:off x="4188271" y="5004513"/>
            <a:ext cx="207192" cy="787601"/>
            <a:chOff x="6218678" y="4881383"/>
            <a:chExt cx="207192" cy="787601"/>
          </a:xfrm>
        </p:grpSpPr>
        <p:sp>
          <p:nvSpPr>
            <p:cNvPr id="33" name="Rounded Rectangle 32">
              <a:extLst>
                <a:ext uri="{FF2B5EF4-FFF2-40B4-BE49-F238E27FC236}">
                  <a16:creationId xmlns:a16="http://schemas.microsoft.com/office/drawing/2014/main" id="{B76D8E09-EDDD-DA4D-8865-E2A749037EA7}"/>
                </a:ext>
              </a:extLst>
            </p:cNvPr>
            <p:cNvSpPr/>
            <p:nvPr/>
          </p:nvSpPr>
          <p:spPr>
            <a:xfrm rot="16200000">
              <a:off x="5928473" y="5171588"/>
              <a:ext cx="787601"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Germany</a:t>
              </a:r>
            </a:p>
          </p:txBody>
        </p:sp>
        <p:pic>
          <p:nvPicPr>
            <p:cNvPr id="34" name="Picture 33">
              <a:extLst>
                <a:ext uri="{FF2B5EF4-FFF2-40B4-BE49-F238E27FC236}">
                  <a16:creationId xmlns:a16="http://schemas.microsoft.com/office/drawing/2014/main" id="{72EC386A-C848-6146-A1D9-8C931770AE00}"/>
                </a:ext>
              </a:extLst>
            </p:cNvPr>
            <p:cNvPicPr>
              <a:picLocks noChangeAspect="1"/>
            </p:cNvPicPr>
            <p:nvPr/>
          </p:nvPicPr>
          <p:blipFill>
            <a:blip r:embed="rId10"/>
            <a:srcRect/>
            <a:stretch/>
          </p:blipFill>
          <p:spPr>
            <a:xfrm>
              <a:off x="6233235" y="5473605"/>
              <a:ext cx="178074" cy="178509"/>
            </a:xfrm>
            <a:prstGeom prst="rect">
              <a:avLst/>
            </a:prstGeom>
          </p:spPr>
        </p:pic>
      </p:grpSp>
      <p:grpSp>
        <p:nvGrpSpPr>
          <p:cNvPr id="35" name="Group 34">
            <a:extLst>
              <a:ext uri="{FF2B5EF4-FFF2-40B4-BE49-F238E27FC236}">
                <a16:creationId xmlns:a16="http://schemas.microsoft.com/office/drawing/2014/main" id="{1A0B0004-AFA3-FE43-AADD-9CC5795BD117}"/>
              </a:ext>
            </a:extLst>
          </p:cNvPr>
          <p:cNvGrpSpPr/>
          <p:nvPr/>
        </p:nvGrpSpPr>
        <p:grpSpPr>
          <a:xfrm>
            <a:off x="3396790" y="5125597"/>
            <a:ext cx="207192" cy="666517"/>
            <a:chOff x="6895572" y="5002467"/>
            <a:chExt cx="207192" cy="666517"/>
          </a:xfrm>
        </p:grpSpPr>
        <p:sp>
          <p:nvSpPr>
            <p:cNvPr id="36" name="Rounded Rectangle 35">
              <a:extLst>
                <a:ext uri="{FF2B5EF4-FFF2-40B4-BE49-F238E27FC236}">
                  <a16:creationId xmlns:a16="http://schemas.microsoft.com/office/drawing/2014/main" id="{6A31D566-2164-214F-9ACE-D77500FBC96D}"/>
                </a:ext>
              </a:extLst>
            </p:cNvPr>
            <p:cNvSpPr/>
            <p:nvPr/>
          </p:nvSpPr>
          <p:spPr>
            <a:xfrm rot="16200000">
              <a:off x="6665909" y="5232130"/>
              <a:ext cx="666517"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Japan</a:t>
              </a:r>
            </a:p>
          </p:txBody>
        </p:sp>
        <p:pic>
          <p:nvPicPr>
            <p:cNvPr id="37" name="Picture 36">
              <a:extLst>
                <a:ext uri="{FF2B5EF4-FFF2-40B4-BE49-F238E27FC236}">
                  <a16:creationId xmlns:a16="http://schemas.microsoft.com/office/drawing/2014/main" id="{8C34BD04-8C1B-6F44-839C-46B0B9C0E0B7}"/>
                </a:ext>
              </a:extLst>
            </p:cNvPr>
            <p:cNvPicPr>
              <a:picLocks noChangeAspect="1"/>
            </p:cNvPicPr>
            <p:nvPr/>
          </p:nvPicPr>
          <p:blipFill>
            <a:blip r:embed="rId11"/>
            <a:srcRect/>
            <a:stretch/>
          </p:blipFill>
          <p:spPr>
            <a:xfrm>
              <a:off x="6910129" y="5473605"/>
              <a:ext cx="178074" cy="178509"/>
            </a:xfrm>
            <a:prstGeom prst="rect">
              <a:avLst/>
            </a:prstGeom>
          </p:spPr>
        </p:pic>
      </p:grpSp>
      <p:grpSp>
        <p:nvGrpSpPr>
          <p:cNvPr id="38" name="Group 37">
            <a:extLst>
              <a:ext uri="{FF2B5EF4-FFF2-40B4-BE49-F238E27FC236}">
                <a16:creationId xmlns:a16="http://schemas.microsoft.com/office/drawing/2014/main" id="{7907CAF7-3A96-C946-BC2D-F6FE2F4FADD2}"/>
              </a:ext>
            </a:extLst>
          </p:cNvPr>
          <p:cNvGrpSpPr/>
          <p:nvPr/>
        </p:nvGrpSpPr>
        <p:grpSpPr>
          <a:xfrm>
            <a:off x="1022347" y="5217642"/>
            <a:ext cx="207192" cy="574472"/>
            <a:chOff x="7572465" y="5094512"/>
            <a:chExt cx="207192" cy="574472"/>
          </a:xfrm>
        </p:grpSpPr>
        <p:sp>
          <p:nvSpPr>
            <p:cNvPr id="39" name="Rounded Rectangle 38">
              <a:extLst>
                <a:ext uri="{FF2B5EF4-FFF2-40B4-BE49-F238E27FC236}">
                  <a16:creationId xmlns:a16="http://schemas.microsoft.com/office/drawing/2014/main" id="{273F8944-F4F3-0F45-AE0B-C9F83550DEF2}"/>
                </a:ext>
              </a:extLst>
            </p:cNvPr>
            <p:cNvSpPr/>
            <p:nvPr/>
          </p:nvSpPr>
          <p:spPr>
            <a:xfrm rot="16200000">
              <a:off x="7388825" y="5278152"/>
              <a:ext cx="574472"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U.S.</a:t>
              </a:r>
            </a:p>
          </p:txBody>
        </p:sp>
        <p:pic>
          <p:nvPicPr>
            <p:cNvPr id="40" name="Picture 39">
              <a:extLst>
                <a:ext uri="{FF2B5EF4-FFF2-40B4-BE49-F238E27FC236}">
                  <a16:creationId xmlns:a16="http://schemas.microsoft.com/office/drawing/2014/main" id="{40A49213-15FC-6648-9C33-C741B75B13F3}"/>
                </a:ext>
              </a:extLst>
            </p:cNvPr>
            <p:cNvPicPr>
              <a:picLocks noChangeAspect="1"/>
            </p:cNvPicPr>
            <p:nvPr/>
          </p:nvPicPr>
          <p:blipFill>
            <a:blip r:embed="rId12"/>
            <a:srcRect/>
            <a:stretch/>
          </p:blipFill>
          <p:spPr>
            <a:xfrm>
              <a:off x="7589707" y="5473605"/>
              <a:ext cx="178074" cy="178509"/>
            </a:xfrm>
            <a:prstGeom prst="rect">
              <a:avLst/>
            </a:prstGeom>
          </p:spPr>
        </p:pic>
      </p:grpSp>
      <p:grpSp>
        <p:nvGrpSpPr>
          <p:cNvPr id="41" name="Group 40">
            <a:extLst>
              <a:ext uri="{FF2B5EF4-FFF2-40B4-BE49-F238E27FC236}">
                <a16:creationId xmlns:a16="http://schemas.microsoft.com/office/drawing/2014/main" id="{6DA7FA8E-4391-6149-93BD-E6FD09232CBE}"/>
              </a:ext>
            </a:extLst>
          </p:cNvPr>
          <p:cNvGrpSpPr/>
          <p:nvPr/>
        </p:nvGrpSpPr>
        <p:grpSpPr>
          <a:xfrm>
            <a:off x="4979752" y="5124849"/>
            <a:ext cx="207192" cy="667265"/>
            <a:chOff x="8249359" y="5001719"/>
            <a:chExt cx="207192" cy="667265"/>
          </a:xfrm>
        </p:grpSpPr>
        <p:sp>
          <p:nvSpPr>
            <p:cNvPr id="42" name="Rounded Rectangle 41">
              <a:extLst>
                <a:ext uri="{FF2B5EF4-FFF2-40B4-BE49-F238E27FC236}">
                  <a16:creationId xmlns:a16="http://schemas.microsoft.com/office/drawing/2014/main" id="{D2282DCB-D1E6-ED4A-A182-FCAF0A66D127}"/>
                </a:ext>
              </a:extLst>
            </p:cNvPr>
            <p:cNvSpPr/>
            <p:nvPr/>
          </p:nvSpPr>
          <p:spPr>
            <a:xfrm rot="16200000">
              <a:off x="8019322" y="5231756"/>
              <a:ext cx="667265"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Spain</a:t>
              </a:r>
            </a:p>
          </p:txBody>
        </p:sp>
        <p:pic>
          <p:nvPicPr>
            <p:cNvPr id="43" name="Picture 42">
              <a:extLst>
                <a:ext uri="{FF2B5EF4-FFF2-40B4-BE49-F238E27FC236}">
                  <a16:creationId xmlns:a16="http://schemas.microsoft.com/office/drawing/2014/main" id="{B08CD924-B365-224F-9362-D9B371038597}"/>
                </a:ext>
              </a:extLst>
            </p:cNvPr>
            <p:cNvPicPr>
              <a:picLocks noChangeAspect="1"/>
            </p:cNvPicPr>
            <p:nvPr/>
          </p:nvPicPr>
          <p:blipFill>
            <a:blip r:embed="rId13"/>
            <a:srcRect/>
            <a:stretch/>
          </p:blipFill>
          <p:spPr>
            <a:xfrm>
              <a:off x="8263916" y="5473605"/>
              <a:ext cx="178074" cy="178509"/>
            </a:xfrm>
            <a:prstGeom prst="rect">
              <a:avLst/>
            </a:prstGeom>
          </p:spPr>
        </p:pic>
      </p:grpSp>
      <p:grpSp>
        <p:nvGrpSpPr>
          <p:cNvPr id="47" name="Group 46">
            <a:extLst>
              <a:ext uri="{FF2B5EF4-FFF2-40B4-BE49-F238E27FC236}">
                <a16:creationId xmlns:a16="http://schemas.microsoft.com/office/drawing/2014/main" id="{AF6D39AF-3F45-4C45-94AC-5CC20843DF47}"/>
              </a:ext>
            </a:extLst>
          </p:cNvPr>
          <p:cNvGrpSpPr/>
          <p:nvPr/>
        </p:nvGrpSpPr>
        <p:grpSpPr>
          <a:xfrm>
            <a:off x="7354195" y="5199759"/>
            <a:ext cx="207192" cy="592355"/>
            <a:chOff x="7332457" y="4933319"/>
            <a:chExt cx="207192" cy="592355"/>
          </a:xfrm>
        </p:grpSpPr>
        <p:sp>
          <p:nvSpPr>
            <p:cNvPr id="45" name="Rounded Rectangle 44">
              <a:extLst>
                <a:ext uri="{FF2B5EF4-FFF2-40B4-BE49-F238E27FC236}">
                  <a16:creationId xmlns:a16="http://schemas.microsoft.com/office/drawing/2014/main" id="{3EC10481-8238-6741-8A3A-05E376839473}"/>
                </a:ext>
              </a:extLst>
            </p:cNvPr>
            <p:cNvSpPr/>
            <p:nvPr/>
          </p:nvSpPr>
          <p:spPr>
            <a:xfrm rot="16200000">
              <a:off x="7139875" y="5125901"/>
              <a:ext cx="592355"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Brazil</a:t>
              </a:r>
            </a:p>
          </p:txBody>
        </p:sp>
        <p:pic>
          <p:nvPicPr>
            <p:cNvPr id="9" name="Picture 8">
              <a:extLst>
                <a:ext uri="{FF2B5EF4-FFF2-40B4-BE49-F238E27FC236}">
                  <a16:creationId xmlns:a16="http://schemas.microsoft.com/office/drawing/2014/main" id="{2AD0ADC1-F376-4E45-88BD-F560C4583DF2}"/>
                </a:ext>
              </a:extLst>
            </p:cNvPr>
            <p:cNvPicPr>
              <a:picLocks noChangeAspect="1"/>
            </p:cNvPicPr>
            <p:nvPr/>
          </p:nvPicPr>
          <p:blipFill>
            <a:blip r:embed="rId14"/>
            <a:stretch>
              <a:fillRect/>
            </a:stretch>
          </p:blipFill>
          <p:spPr>
            <a:xfrm>
              <a:off x="7347199" y="5329329"/>
              <a:ext cx="178075" cy="178509"/>
            </a:xfrm>
            <a:prstGeom prst="rect">
              <a:avLst/>
            </a:prstGeom>
          </p:spPr>
        </p:pic>
      </p:grpSp>
      <p:grpSp>
        <p:nvGrpSpPr>
          <p:cNvPr id="53" name="Group 52">
            <a:extLst>
              <a:ext uri="{FF2B5EF4-FFF2-40B4-BE49-F238E27FC236}">
                <a16:creationId xmlns:a16="http://schemas.microsoft.com/office/drawing/2014/main" id="{9545785B-8E19-6C48-A2C0-5DCE5E250ED8}"/>
              </a:ext>
            </a:extLst>
          </p:cNvPr>
          <p:cNvGrpSpPr/>
          <p:nvPr/>
        </p:nvGrpSpPr>
        <p:grpSpPr>
          <a:xfrm>
            <a:off x="9728643" y="5141924"/>
            <a:ext cx="207192" cy="650190"/>
            <a:chOff x="9717756" y="4835406"/>
            <a:chExt cx="207192" cy="650190"/>
          </a:xfrm>
        </p:grpSpPr>
        <p:sp>
          <p:nvSpPr>
            <p:cNvPr id="51" name="Rounded Rectangle 50">
              <a:extLst>
                <a:ext uri="{FF2B5EF4-FFF2-40B4-BE49-F238E27FC236}">
                  <a16:creationId xmlns:a16="http://schemas.microsoft.com/office/drawing/2014/main" id="{05785E32-6FA8-E046-BA75-F007479C0FBE}"/>
                </a:ext>
              </a:extLst>
            </p:cNvPr>
            <p:cNvSpPr/>
            <p:nvPr/>
          </p:nvSpPr>
          <p:spPr>
            <a:xfrm rot="16200000">
              <a:off x="9496257" y="5056905"/>
              <a:ext cx="650190" cy="207192"/>
            </a:xfrm>
            <a:prstGeom prst="roundRect">
              <a:avLst>
                <a:gd name="adj" fmla="val 5000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216000" rIns="36000" rtlCol="0" anchor="ctr"/>
            <a:lstStyle/>
            <a:p>
              <a:pPr>
                <a:lnSpc>
                  <a:spcPct val="90000"/>
                </a:lnSpc>
              </a:pPr>
              <a:r>
                <a:rPr lang="en-US" sz="800" dirty="0">
                  <a:solidFill>
                    <a:sysClr val="windowText" lastClr="000000"/>
                  </a:solidFill>
                </a:rPr>
                <a:t>Mexico</a:t>
              </a:r>
            </a:p>
          </p:txBody>
        </p:sp>
        <p:pic>
          <p:nvPicPr>
            <p:cNvPr id="56" name="Picture 55">
              <a:extLst>
                <a:ext uri="{FF2B5EF4-FFF2-40B4-BE49-F238E27FC236}">
                  <a16:creationId xmlns:a16="http://schemas.microsoft.com/office/drawing/2014/main" id="{6A4DA983-627F-E344-ABE8-8A2CA0206B0D}"/>
                </a:ext>
              </a:extLst>
            </p:cNvPr>
            <p:cNvPicPr>
              <a:picLocks noChangeAspect="1"/>
            </p:cNvPicPr>
            <p:nvPr/>
          </p:nvPicPr>
          <p:blipFill>
            <a:blip r:embed="rId15"/>
            <a:stretch>
              <a:fillRect/>
            </a:stretch>
          </p:blipFill>
          <p:spPr>
            <a:xfrm>
              <a:off x="9732497" y="5289249"/>
              <a:ext cx="178076" cy="178510"/>
            </a:xfrm>
            <a:prstGeom prst="rect">
              <a:avLst/>
            </a:prstGeom>
          </p:spPr>
        </p:pic>
      </p:grpSp>
      <p:sp>
        <p:nvSpPr>
          <p:cNvPr id="54" name="TextBox 53">
            <a:extLst>
              <a:ext uri="{FF2B5EF4-FFF2-40B4-BE49-F238E27FC236}">
                <a16:creationId xmlns:a16="http://schemas.microsoft.com/office/drawing/2014/main" id="{15E7DE26-E4F3-284B-BB1A-1081D3EFDE79}"/>
              </a:ext>
            </a:extLst>
          </p:cNvPr>
          <p:cNvSpPr txBox="1"/>
          <p:nvPr/>
        </p:nvSpPr>
        <p:spPr>
          <a:xfrm>
            <a:off x="10446122" y="3169310"/>
            <a:ext cx="1005840" cy="207819"/>
          </a:xfrm>
          <a:prstGeom prst="rect">
            <a:avLst/>
          </a:prstGeom>
          <a:noFill/>
        </p:spPr>
        <p:txBody>
          <a:bodyPr wrap="square" lIns="0" tIns="0" rIns="0" bIns="0" rtlCol="0">
            <a:noAutofit/>
          </a:bodyPr>
          <a:lstStyle/>
          <a:p>
            <a:pPr>
              <a:lnSpc>
                <a:spcPct val="90000"/>
              </a:lnSpc>
            </a:pPr>
            <a:r>
              <a:rPr lang="en-US" sz="1100" dirty="0">
                <a:solidFill>
                  <a:schemeClr val="accent1"/>
                </a:solidFill>
              </a:rPr>
              <a:t>Global 65%</a:t>
            </a:r>
          </a:p>
        </p:txBody>
      </p:sp>
      <p:sp>
        <p:nvSpPr>
          <p:cNvPr id="58" name="TextBox 57">
            <a:extLst>
              <a:ext uri="{FF2B5EF4-FFF2-40B4-BE49-F238E27FC236}">
                <a16:creationId xmlns:a16="http://schemas.microsoft.com/office/drawing/2014/main" id="{04903B48-E81C-8449-981E-4D72259765A7}"/>
              </a:ext>
            </a:extLst>
          </p:cNvPr>
          <p:cNvSpPr txBox="1"/>
          <p:nvPr/>
        </p:nvSpPr>
        <p:spPr>
          <a:xfrm>
            <a:off x="10447302" y="3861889"/>
            <a:ext cx="1005840" cy="207819"/>
          </a:xfrm>
          <a:prstGeom prst="rect">
            <a:avLst/>
          </a:prstGeom>
          <a:noFill/>
        </p:spPr>
        <p:txBody>
          <a:bodyPr wrap="square" lIns="0" tIns="0" rIns="0" bIns="0" rtlCol="0">
            <a:noAutofit/>
          </a:bodyPr>
          <a:lstStyle/>
          <a:p>
            <a:pPr>
              <a:lnSpc>
                <a:spcPct val="90000"/>
              </a:lnSpc>
            </a:pPr>
            <a:r>
              <a:rPr lang="en-US" sz="1100" dirty="0">
                <a:solidFill>
                  <a:srgbClr val="E98233"/>
                </a:solidFill>
              </a:rPr>
              <a:t>Global 48%</a:t>
            </a:r>
          </a:p>
        </p:txBody>
      </p:sp>
      <p:grpSp>
        <p:nvGrpSpPr>
          <p:cNvPr id="59" name="Group 58">
            <a:extLst>
              <a:ext uri="{FF2B5EF4-FFF2-40B4-BE49-F238E27FC236}">
                <a16:creationId xmlns:a16="http://schemas.microsoft.com/office/drawing/2014/main" id="{DAAF4884-6ABE-9D4F-83E7-A9E94785C765}"/>
              </a:ext>
            </a:extLst>
          </p:cNvPr>
          <p:cNvGrpSpPr/>
          <p:nvPr/>
        </p:nvGrpSpPr>
        <p:grpSpPr>
          <a:xfrm>
            <a:off x="858872" y="6017327"/>
            <a:ext cx="906850" cy="229056"/>
            <a:chOff x="2800626" y="6176356"/>
            <a:chExt cx="906850" cy="229056"/>
          </a:xfrm>
        </p:grpSpPr>
        <p:sp>
          <p:nvSpPr>
            <p:cNvPr id="57" name="Rectangle 56">
              <a:extLst>
                <a:ext uri="{FF2B5EF4-FFF2-40B4-BE49-F238E27FC236}">
                  <a16:creationId xmlns:a16="http://schemas.microsoft.com/office/drawing/2014/main" id="{8B196E9E-5058-E14C-A8E5-10B3A3A685DF}"/>
                </a:ext>
              </a:extLst>
            </p:cNvPr>
            <p:cNvSpPr/>
            <p:nvPr/>
          </p:nvSpPr>
          <p:spPr>
            <a:xfrm>
              <a:off x="2800626" y="6176356"/>
              <a:ext cx="175330" cy="175330"/>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62" name="TextBox 61">
              <a:extLst>
                <a:ext uri="{FF2B5EF4-FFF2-40B4-BE49-F238E27FC236}">
                  <a16:creationId xmlns:a16="http://schemas.microsoft.com/office/drawing/2014/main" id="{A420D328-C67D-3E4B-8636-EA52F1FDAC5B}"/>
                </a:ext>
              </a:extLst>
            </p:cNvPr>
            <p:cNvSpPr txBox="1"/>
            <p:nvPr/>
          </p:nvSpPr>
          <p:spPr>
            <a:xfrm>
              <a:off x="3061562" y="6197593"/>
              <a:ext cx="645914" cy="207819"/>
            </a:xfrm>
            <a:prstGeom prst="rect">
              <a:avLst/>
            </a:prstGeom>
            <a:noFill/>
          </p:spPr>
          <p:txBody>
            <a:bodyPr wrap="square" lIns="0" tIns="0" rIns="0" bIns="0" rtlCol="0">
              <a:noAutofit/>
            </a:bodyPr>
            <a:lstStyle/>
            <a:p>
              <a:pPr>
                <a:lnSpc>
                  <a:spcPct val="90000"/>
                </a:lnSpc>
              </a:pPr>
              <a:r>
                <a:rPr lang="en-US" sz="1100" dirty="0">
                  <a:solidFill>
                    <a:schemeClr val="tx1"/>
                  </a:solidFill>
                </a:rPr>
                <a:t>Board</a:t>
              </a:r>
            </a:p>
          </p:txBody>
        </p:sp>
      </p:grpSp>
      <p:grpSp>
        <p:nvGrpSpPr>
          <p:cNvPr id="64" name="Group 63">
            <a:extLst>
              <a:ext uri="{FF2B5EF4-FFF2-40B4-BE49-F238E27FC236}">
                <a16:creationId xmlns:a16="http://schemas.microsoft.com/office/drawing/2014/main" id="{92098B98-D651-1147-8503-927762D74515}"/>
              </a:ext>
            </a:extLst>
          </p:cNvPr>
          <p:cNvGrpSpPr/>
          <p:nvPr/>
        </p:nvGrpSpPr>
        <p:grpSpPr>
          <a:xfrm>
            <a:off x="1698458" y="6017327"/>
            <a:ext cx="906850" cy="229056"/>
            <a:chOff x="2800626" y="6176356"/>
            <a:chExt cx="906850" cy="229056"/>
          </a:xfrm>
        </p:grpSpPr>
        <p:sp>
          <p:nvSpPr>
            <p:cNvPr id="65" name="Rectangle 64">
              <a:extLst>
                <a:ext uri="{FF2B5EF4-FFF2-40B4-BE49-F238E27FC236}">
                  <a16:creationId xmlns:a16="http://schemas.microsoft.com/office/drawing/2014/main" id="{91BF1EEE-9B69-494B-9C23-57C7C9B5690F}"/>
                </a:ext>
              </a:extLst>
            </p:cNvPr>
            <p:cNvSpPr/>
            <p:nvPr/>
          </p:nvSpPr>
          <p:spPr>
            <a:xfrm>
              <a:off x="2800626" y="6176356"/>
              <a:ext cx="175330" cy="175330"/>
            </a:xfrm>
            <a:prstGeom prst="rect">
              <a:avLst/>
            </a:prstGeom>
            <a:solidFill>
              <a:srgbClr val="E9823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66" name="TextBox 65">
              <a:extLst>
                <a:ext uri="{FF2B5EF4-FFF2-40B4-BE49-F238E27FC236}">
                  <a16:creationId xmlns:a16="http://schemas.microsoft.com/office/drawing/2014/main" id="{589C008C-1507-4842-8164-676BC0BF397B}"/>
                </a:ext>
              </a:extLst>
            </p:cNvPr>
            <p:cNvSpPr txBox="1"/>
            <p:nvPr/>
          </p:nvSpPr>
          <p:spPr>
            <a:xfrm>
              <a:off x="3061562" y="6197593"/>
              <a:ext cx="645914" cy="207819"/>
            </a:xfrm>
            <a:prstGeom prst="rect">
              <a:avLst/>
            </a:prstGeom>
            <a:noFill/>
          </p:spPr>
          <p:txBody>
            <a:bodyPr wrap="square" lIns="0" tIns="0" rIns="0" bIns="0" rtlCol="0">
              <a:noAutofit/>
            </a:bodyPr>
            <a:lstStyle/>
            <a:p>
              <a:pPr>
                <a:lnSpc>
                  <a:spcPct val="90000"/>
                </a:lnSpc>
              </a:pPr>
              <a:r>
                <a:rPr lang="en-US" sz="1100" dirty="0">
                  <a:solidFill>
                    <a:schemeClr val="tx1"/>
                  </a:solidFill>
                </a:rPr>
                <a:t>CISO</a:t>
              </a:r>
            </a:p>
          </p:txBody>
        </p:sp>
      </p:grpSp>
    </p:spTree>
    <p:extLst>
      <p:ext uri="{BB962C8B-B14F-4D97-AF65-F5344CB8AC3E}">
        <p14:creationId xmlns:p14="http://schemas.microsoft.com/office/powerpoint/2010/main" val="38954640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table&#10;&#10;Description automatically generated">
            <a:extLst>
              <a:ext uri="{FF2B5EF4-FFF2-40B4-BE49-F238E27FC236}">
                <a16:creationId xmlns:a16="http://schemas.microsoft.com/office/drawing/2014/main" id="{2C777AD0-9E4F-6F40-B04D-562868007855}"/>
              </a:ext>
            </a:extLst>
          </p:cNvPr>
          <p:cNvPicPr>
            <a:picLocks noChangeAspect="1"/>
          </p:cNvPicPr>
          <p:nvPr/>
        </p:nvPicPr>
        <p:blipFill>
          <a:blip r:embed="rId3"/>
          <a:stretch>
            <a:fillRect/>
          </a:stretch>
        </p:blipFill>
        <p:spPr>
          <a:xfrm>
            <a:off x="367919" y="3943210"/>
            <a:ext cx="11748250" cy="1647048"/>
          </a:xfrm>
          <a:prstGeom prst="rect">
            <a:avLst/>
          </a:prstGeom>
        </p:spPr>
      </p:pic>
      <p:sp>
        <p:nvSpPr>
          <p:cNvPr id="2" name="Title 1"/>
          <p:cNvSpPr>
            <a:spLocks noGrp="1"/>
          </p:cNvSpPr>
          <p:nvPr>
            <p:ph type="title"/>
          </p:nvPr>
        </p:nvSpPr>
        <p:spPr/>
        <p:txBody>
          <a:bodyPr/>
          <a:lstStyle/>
          <a:p>
            <a:r>
              <a:rPr lang="en-GB" sz="3200" b="1" dirty="0">
                <a:solidFill>
                  <a:schemeClr val="dk1"/>
                </a:solidFill>
              </a:rPr>
              <a:t>Understanding threat </a:t>
            </a:r>
            <a:r>
              <a:rPr lang="en-GB" dirty="0">
                <a:solidFill>
                  <a:schemeClr val="dk1"/>
                </a:solidFill>
              </a:rPr>
              <a:t>a</a:t>
            </a:r>
            <a:r>
              <a:rPr lang="en-GB" sz="3200" b="1" dirty="0">
                <a:solidFill>
                  <a:schemeClr val="dk1"/>
                </a:solidFill>
              </a:rPr>
              <a:t>ctors</a:t>
            </a:r>
            <a:endParaRPr lang="en-GB" dirty="0"/>
          </a:p>
        </p:txBody>
      </p:sp>
      <p:sp>
        <p:nvSpPr>
          <p:cNvPr id="8" name="TextBox 7">
            <a:extLst>
              <a:ext uri="{FF2B5EF4-FFF2-40B4-BE49-F238E27FC236}">
                <a16:creationId xmlns:a16="http://schemas.microsoft.com/office/drawing/2014/main" id="{CDE374F7-171D-412D-984D-1F2E09A0BDA0}"/>
              </a:ext>
            </a:extLst>
          </p:cNvPr>
          <p:cNvSpPr txBox="1"/>
          <p:nvPr/>
        </p:nvSpPr>
        <p:spPr>
          <a:xfrm>
            <a:off x="457523" y="1184232"/>
            <a:ext cx="11218661" cy="1491251"/>
          </a:xfrm>
          <a:prstGeom prst="rect">
            <a:avLst/>
          </a:prstGeom>
          <a:noFill/>
        </p:spPr>
        <p:txBody>
          <a:bodyPr wrap="square" lIns="0" tIns="0" rIns="0" bIns="0" rtlCol="0">
            <a:noAutofit/>
          </a:bodyPr>
          <a:lstStyle/>
          <a:p>
            <a:pPr marL="222885"/>
            <a:r>
              <a:rPr lang="en-GB" sz="1800" dirty="0">
                <a:effectLst/>
                <a:latin typeface="Arial" panose="020B0604020202020204" pitchFamily="34" charset="0"/>
                <a:ea typeface="Calibri" panose="020F0502020204030204" pitchFamily="34" charset="0"/>
                <a:cs typeface="Arial" panose="020B0604020202020204" pitchFamily="34" charset="0"/>
              </a:rPr>
              <a:t>Surveyed board members rate email fraud and business email compromise (BEC) as their top concern (41%), followed by cloud account compromise (37%) and ransomware (32%). </a:t>
            </a:r>
          </a:p>
          <a:p>
            <a:pPr marL="222885"/>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222885"/>
            <a:r>
              <a:rPr lang="en-GB" sz="1800" dirty="0">
                <a:effectLst/>
                <a:latin typeface="Arial" panose="020B0604020202020204" pitchFamily="34" charset="0"/>
                <a:ea typeface="Calibri" panose="020F0502020204030204" pitchFamily="34" charset="0"/>
                <a:cs typeface="Arial" panose="020B0604020202020204" pitchFamily="34" charset="0"/>
              </a:rPr>
              <a:t>Notably, board members and CISOs do diverge in one important area: </a:t>
            </a:r>
            <a:r>
              <a:rPr lang="en-GB" sz="1800" b="1" dirty="0">
                <a:effectLst/>
                <a:latin typeface="Arial" panose="020B0604020202020204" pitchFamily="34" charset="0"/>
                <a:ea typeface="Calibri" panose="020F0502020204030204" pitchFamily="34" charset="0"/>
                <a:cs typeface="Arial" panose="020B0604020202020204" pitchFamily="34" charset="0"/>
              </a:rPr>
              <a:t>insider threats were not a top concern for boards, but the No. 1 concern for CISOs.</a:t>
            </a:r>
            <a:endParaRPr lang="en-US" sz="1800" b="1" dirty="0">
              <a:latin typeface="Arial" panose="020B0604020202020204" pitchFamily="34" charset="0"/>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0F1CAB2-C2D0-4F77-B63B-A14FFECBDF41}"/>
              </a:ext>
            </a:extLst>
          </p:cNvPr>
          <p:cNvSpPr txBox="1"/>
          <p:nvPr/>
        </p:nvSpPr>
        <p:spPr>
          <a:xfrm>
            <a:off x="2887327" y="2895061"/>
            <a:ext cx="5794798" cy="580768"/>
          </a:xfrm>
          <a:prstGeom prst="rect">
            <a:avLst/>
          </a:prstGeom>
          <a:noFill/>
        </p:spPr>
        <p:txBody>
          <a:bodyPr wrap="square" lIns="0" tIns="0" rIns="0" bIns="0" rtlCol="0">
            <a:noAutofit/>
          </a:bodyPr>
          <a:lstStyle/>
          <a:p>
            <a:pPr algn="ctr">
              <a:lnSpc>
                <a:spcPct val="90000"/>
              </a:lnSpc>
            </a:pPr>
            <a:r>
              <a:rPr lang="en-US" sz="1200" dirty="0"/>
              <a:t>What, if anything, do you perceive to be the biggest cybersecurity threats</a:t>
            </a:r>
          </a:p>
          <a:p>
            <a:pPr algn="ctr">
              <a:lnSpc>
                <a:spcPct val="90000"/>
              </a:lnSpc>
            </a:pPr>
            <a:r>
              <a:rPr lang="en-US" sz="1200" dirty="0"/>
              <a:t>within your organization/industry in the next 12 months? Pick up to three.</a:t>
            </a:r>
          </a:p>
        </p:txBody>
      </p:sp>
      <p:grpSp>
        <p:nvGrpSpPr>
          <p:cNvPr id="9" name="Group 8">
            <a:extLst>
              <a:ext uri="{FF2B5EF4-FFF2-40B4-BE49-F238E27FC236}">
                <a16:creationId xmlns:a16="http://schemas.microsoft.com/office/drawing/2014/main" id="{D110F711-035F-A045-B60C-6A50AAED0778}"/>
              </a:ext>
            </a:extLst>
          </p:cNvPr>
          <p:cNvGrpSpPr/>
          <p:nvPr/>
        </p:nvGrpSpPr>
        <p:grpSpPr>
          <a:xfrm>
            <a:off x="609441" y="5842469"/>
            <a:ext cx="906850" cy="229056"/>
            <a:chOff x="2800626" y="6176356"/>
            <a:chExt cx="906850" cy="229056"/>
          </a:xfrm>
        </p:grpSpPr>
        <p:sp>
          <p:nvSpPr>
            <p:cNvPr id="10" name="Rectangle 9">
              <a:extLst>
                <a:ext uri="{FF2B5EF4-FFF2-40B4-BE49-F238E27FC236}">
                  <a16:creationId xmlns:a16="http://schemas.microsoft.com/office/drawing/2014/main" id="{82982746-2F11-0B4E-9AD5-7FA05990A368}"/>
                </a:ext>
              </a:extLst>
            </p:cNvPr>
            <p:cNvSpPr/>
            <p:nvPr/>
          </p:nvSpPr>
          <p:spPr>
            <a:xfrm>
              <a:off x="2800626" y="6176356"/>
              <a:ext cx="175330" cy="175330"/>
            </a:xfrm>
            <a:prstGeom prst="rect">
              <a:avLst/>
            </a:prstGeom>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1" name="TextBox 10">
              <a:extLst>
                <a:ext uri="{FF2B5EF4-FFF2-40B4-BE49-F238E27FC236}">
                  <a16:creationId xmlns:a16="http://schemas.microsoft.com/office/drawing/2014/main" id="{39666EE7-E6EA-E84B-9847-33B24998A4F7}"/>
                </a:ext>
              </a:extLst>
            </p:cNvPr>
            <p:cNvSpPr txBox="1"/>
            <p:nvPr/>
          </p:nvSpPr>
          <p:spPr>
            <a:xfrm>
              <a:off x="3061562" y="6197593"/>
              <a:ext cx="645914" cy="207819"/>
            </a:xfrm>
            <a:prstGeom prst="rect">
              <a:avLst/>
            </a:prstGeom>
            <a:noFill/>
          </p:spPr>
          <p:txBody>
            <a:bodyPr wrap="square" lIns="0" tIns="0" rIns="0" bIns="0" rtlCol="0">
              <a:noAutofit/>
            </a:bodyPr>
            <a:lstStyle/>
            <a:p>
              <a:pPr>
                <a:lnSpc>
                  <a:spcPct val="90000"/>
                </a:lnSpc>
              </a:pPr>
              <a:r>
                <a:rPr lang="en-US" sz="1100" dirty="0">
                  <a:solidFill>
                    <a:schemeClr val="tx1"/>
                  </a:solidFill>
                </a:rPr>
                <a:t>Board</a:t>
              </a:r>
            </a:p>
          </p:txBody>
        </p:sp>
      </p:grpSp>
      <p:grpSp>
        <p:nvGrpSpPr>
          <p:cNvPr id="12" name="Group 11">
            <a:extLst>
              <a:ext uri="{FF2B5EF4-FFF2-40B4-BE49-F238E27FC236}">
                <a16:creationId xmlns:a16="http://schemas.microsoft.com/office/drawing/2014/main" id="{B988B3E6-FB1F-2E4F-B873-5FB1218B4719}"/>
              </a:ext>
            </a:extLst>
          </p:cNvPr>
          <p:cNvGrpSpPr/>
          <p:nvPr/>
        </p:nvGrpSpPr>
        <p:grpSpPr>
          <a:xfrm>
            <a:off x="1449027" y="5842469"/>
            <a:ext cx="906850" cy="229056"/>
            <a:chOff x="2800626" y="6176356"/>
            <a:chExt cx="906850" cy="229056"/>
          </a:xfrm>
        </p:grpSpPr>
        <p:sp>
          <p:nvSpPr>
            <p:cNvPr id="13" name="Rectangle 12">
              <a:extLst>
                <a:ext uri="{FF2B5EF4-FFF2-40B4-BE49-F238E27FC236}">
                  <a16:creationId xmlns:a16="http://schemas.microsoft.com/office/drawing/2014/main" id="{DDC04CB2-7C60-0E4E-B90A-AC3A405ED568}"/>
                </a:ext>
              </a:extLst>
            </p:cNvPr>
            <p:cNvSpPr/>
            <p:nvPr/>
          </p:nvSpPr>
          <p:spPr>
            <a:xfrm>
              <a:off x="2800626" y="6176356"/>
              <a:ext cx="175330" cy="175330"/>
            </a:xfrm>
            <a:prstGeom prst="rect">
              <a:avLst/>
            </a:prstGeom>
            <a:solidFill>
              <a:srgbClr val="E9823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TextBox 13">
              <a:extLst>
                <a:ext uri="{FF2B5EF4-FFF2-40B4-BE49-F238E27FC236}">
                  <a16:creationId xmlns:a16="http://schemas.microsoft.com/office/drawing/2014/main" id="{A4FAD6CB-DC6E-C548-BF1D-54D953AC37F1}"/>
                </a:ext>
              </a:extLst>
            </p:cNvPr>
            <p:cNvSpPr txBox="1"/>
            <p:nvPr/>
          </p:nvSpPr>
          <p:spPr>
            <a:xfrm>
              <a:off x="3061562" y="6197593"/>
              <a:ext cx="645914" cy="207819"/>
            </a:xfrm>
            <a:prstGeom prst="rect">
              <a:avLst/>
            </a:prstGeom>
            <a:noFill/>
          </p:spPr>
          <p:txBody>
            <a:bodyPr wrap="square" lIns="0" tIns="0" rIns="0" bIns="0" rtlCol="0">
              <a:noAutofit/>
            </a:bodyPr>
            <a:lstStyle/>
            <a:p>
              <a:pPr>
                <a:lnSpc>
                  <a:spcPct val="90000"/>
                </a:lnSpc>
              </a:pPr>
              <a:r>
                <a:rPr lang="en-US" sz="1100" dirty="0">
                  <a:solidFill>
                    <a:schemeClr val="tx1"/>
                  </a:solidFill>
                </a:rPr>
                <a:t>CISO</a:t>
              </a:r>
            </a:p>
          </p:txBody>
        </p:sp>
      </p:grpSp>
      <p:pic>
        <p:nvPicPr>
          <p:cNvPr id="3" name="Picture 2">
            <a:extLst>
              <a:ext uri="{FF2B5EF4-FFF2-40B4-BE49-F238E27FC236}">
                <a16:creationId xmlns:a16="http://schemas.microsoft.com/office/drawing/2014/main" id="{2CD6F511-F61E-6743-AA9C-D0F6904C42C4}"/>
              </a:ext>
            </a:extLst>
          </p:cNvPr>
          <p:cNvPicPr>
            <a:picLocks noChangeAspect="1"/>
          </p:cNvPicPr>
          <p:nvPr/>
        </p:nvPicPr>
        <p:blipFill>
          <a:blip r:embed="rId4"/>
          <a:stretch>
            <a:fillRect/>
          </a:stretch>
        </p:blipFill>
        <p:spPr>
          <a:xfrm>
            <a:off x="598008" y="3476937"/>
            <a:ext cx="272369" cy="272369"/>
          </a:xfrm>
          <a:prstGeom prst="rect">
            <a:avLst/>
          </a:prstGeom>
        </p:spPr>
      </p:pic>
      <p:pic>
        <p:nvPicPr>
          <p:cNvPr id="6" name="Picture 5">
            <a:extLst>
              <a:ext uri="{FF2B5EF4-FFF2-40B4-BE49-F238E27FC236}">
                <a16:creationId xmlns:a16="http://schemas.microsoft.com/office/drawing/2014/main" id="{72FDFC79-4873-A342-A458-A2399C01F7CE}"/>
              </a:ext>
            </a:extLst>
          </p:cNvPr>
          <p:cNvPicPr>
            <a:picLocks noChangeAspect="1"/>
          </p:cNvPicPr>
          <p:nvPr/>
        </p:nvPicPr>
        <p:blipFill>
          <a:blip r:embed="rId5"/>
          <a:stretch>
            <a:fillRect/>
          </a:stretch>
        </p:blipFill>
        <p:spPr>
          <a:xfrm>
            <a:off x="2002282" y="3476937"/>
            <a:ext cx="278047" cy="278047"/>
          </a:xfrm>
          <a:prstGeom prst="rect">
            <a:avLst/>
          </a:prstGeom>
        </p:spPr>
      </p:pic>
      <p:pic>
        <p:nvPicPr>
          <p:cNvPr id="15" name="Picture 14">
            <a:extLst>
              <a:ext uri="{FF2B5EF4-FFF2-40B4-BE49-F238E27FC236}">
                <a16:creationId xmlns:a16="http://schemas.microsoft.com/office/drawing/2014/main" id="{009D431B-1A4E-C846-B710-04394E26822D}"/>
              </a:ext>
            </a:extLst>
          </p:cNvPr>
          <p:cNvPicPr>
            <a:picLocks noChangeAspect="1"/>
          </p:cNvPicPr>
          <p:nvPr/>
        </p:nvPicPr>
        <p:blipFill>
          <a:blip r:embed="rId6"/>
          <a:stretch>
            <a:fillRect/>
          </a:stretch>
        </p:blipFill>
        <p:spPr>
          <a:xfrm>
            <a:off x="3412234" y="3476937"/>
            <a:ext cx="278047" cy="278047"/>
          </a:xfrm>
          <a:prstGeom prst="rect">
            <a:avLst/>
          </a:prstGeom>
        </p:spPr>
      </p:pic>
      <p:pic>
        <p:nvPicPr>
          <p:cNvPr id="16" name="Picture 15">
            <a:extLst>
              <a:ext uri="{FF2B5EF4-FFF2-40B4-BE49-F238E27FC236}">
                <a16:creationId xmlns:a16="http://schemas.microsoft.com/office/drawing/2014/main" id="{1F9C54D8-38DD-8441-8CB7-A5CCBBE6D999}"/>
              </a:ext>
            </a:extLst>
          </p:cNvPr>
          <p:cNvPicPr>
            <a:picLocks noChangeAspect="1"/>
          </p:cNvPicPr>
          <p:nvPr/>
        </p:nvPicPr>
        <p:blipFill>
          <a:blip r:embed="rId7"/>
          <a:stretch>
            <a:fillRect/>
          </a:stretch>
        </p:blipFill>
        <p:spPr>
          <a:xfrm>
            <a:off x="4822186" y="3476937"/>
            <a:ext cx="278047" cy="278047"/>
          </a:xfrm>
          <a:prstGeom prst="rect">
            <a:avLst/>
          </a:prstGeom>
        </p:spPr>
      </p:pic>
      <p:pic>
        <p:nvPicPr>
          <p:cNvPr id="17" name="Picture 16">
            <a:extLst>
              <a:ext uri="{FF2B5EF4-FFF2-40B4-BE49-F238E27FC236}">
                <a16:creationId xmlns:a16="http://schemas.microsoft.com/office/drawing/2014/main" id="{19111684-DD16-4A49-BD19-6A33F3DC6AD5}"/>
              </a:ext>
            </a:extLst>
          </p:cNvPr>
          <p:cNvPicPr>
            <a:picLocks noChangeAspect="1"/>
          </p:cNvPicPr>
          <p:nvPr/>
        </p:nvPicPr>
        <p:blipFill>
          <a:blip r:embed="rId8"/>
          <a:stretch>
            <a:fillRect/>
          </a:stretch>
        </p:blipFill>
        <p:spPr>
          <a:xfrm>
            <a:off x="6232138" y="3476937"/>
            <a:ext cx="278047" cy="278047"/>
          </a:xfrm>
          <a:prstGeom prst="rect">
            <a:avLst/>
          </a:prstGeom>
        </p:spPr>
      </p:pic>
      <p:pic>
        <p:nvPicPr>
          <p:cNvPr id="18" name="Picture 17">
            <a:extLst>
              <a:ext uri="{FF2B5EF4-FFF2-40B4-BE49-F238E27FC236}">
                <a16:creationId xmlns:a16="http://schemas.microsoft.com/office/drawing/2014/main" id="{5B76C535-4475-684E-9869-769EC42CA517}"/>
              </a:ext>
            </a:extLst>
          </p:cNvPr>
          <p:cNvPicPr>
            <a:picLocks noChangeAspect="1"/>
          </p:cNvPicPr>
          <p:nvPr/>
        </p:nvPicPr>
        <p:blipFill>
          <a:blip r:embed="rId9"/>
          <a:stretch>
            <a:fillRect/>
          </a:stretch>
        </p:blipFill>
        <p:spPr>
          <a:xfrm>
            <a:off x="7642090" y="3476937"/>
            <a:ext cx="278047" cy="278047"/>
          </a:xfrm>
          <a:prstGeom prst="rect">
            <a:avLst/>
          </a:prstGeom>
        </p:spPr>
      </p:pic>
      <p:pic>
        <p:nvPicPr>
          <p:cNvPr id="21" name="Picture 20">
            <a:extLst>
              <a:ext uri="{FF2B5EF4-FFF2-40B4-BE49-F238E27FC236}">
                <a16:creationId xmlns:a16="http://schemas.microsoft.com/office/drawing/2014/main" id="{30F6E4C5-CE47-494D-A936-D50790991AE0}"/>
              </a:ext>
            </a:extLst>
          </p:cNvPr>
          <p:cNvPicPr>
            <a:picLocks noChangeAspect="1"/>
          </p:cNvPicPr>
          <p:nvPr/>
        </p:nvPicPr>
        <p:blipFill>
          <a:blip r:embed="rId10"/>
          <a:stretch>
            <a:fillRect/>
          </a:stretch>
        </p:blipFill>
        <p:spPr>
          <a:xfrm>
            <a:off x="9052042" y="3476937"/>
            <a:ext cx="278047" cy="278047"/>
          </a:xfrm>
          <a:prstGeom prst="rect">
            <a:avLst/>
          </a:prstGeom>
        </p:spPr>
      </p:pic>
      <p:pic>
        <p:nvPicPr>
          <p:cNvPr id="22" name="Picture 21">
            <a:extLst>
              <a:ext uri="{FF2B5EF4-FFF2-40B4-BE49-F238E27FC236}">
                <a16:creationId xmlns:a16="http://schemas.microsoft.com/office/drawing/2014/main" id="{216B6191-2650-EA45-907B-922219465F14}"/>
              </a:ext>
            </a:extLst>
          </p:cNvPr>
          <p:cNvPicPr>
            <a:picLocks noChangeAspect="1"/>
          </p:cNvPicPr>
          <p:nvPr/>
        </p:nvPicPr>
        <p:blipFill>
          <a:blip r:embed="rId11"/>
          <a:stretch>
            <a:fillRect/>
          </a:stretch>
        </p:blipFill>
        <p:spPr>
          <a:xfrm>
            <a:off x="10461996" y="3476937"/>
            <a:ext cx="278047" cy="278047"/>
          </a:xfrm>
          <a:prstGeom prst="rect">
            <a:avLst/>
          </a:prstGeom>
        </p:spPr>
      </p:pic>
      <p:sp>
        <p:nvSpPr>
          <p:cNvPr id="27" name="TextBox 26">
            <a:extLst>
              <a:ext uri="{FF2B5EF4-FFF2-40B4-BE49-F238E27FC236}">
                <a16:creationId xmlns:a16="http://schemas.microsoft.com/office/drawing/2014/main" id="{243F8330-F588-7F4C-842A-7B557049BB20}"/>
              </a:ext>
            </a:extLst>
          </p:cNvPr>
          <p:cNvSpPr txBox="1"/>
          <p:nvPr/>
        </p:nvSpPr>
        <p:spPr>
          <a:xfrm>
            <a:off x="931025" y="3560066"/>
            <a:ext cx="856211" cy="604951"/>
          </a:xfrm>
          <a:prstGeom prst="rect">
            <a:avLst/>
          </a:prstGeom>
          <a:noFill/>
        </p:spPr>
        <p:txBody>
          <a:bodyPr wrap="square" lIns="0" tIns="0" rIns="0" bIns="0" rtlCol="0">
            <a:noAutofit/>
          </a:bodyPr>
          <a:lstStyle/>
          <a:p>
            <a:pPr>
              <a:lnSpc>
                <a:spcPct val="90000"/>
              </a:lnSpc>
            </a:pPr>
            <a:r>
              <a:rPr lang="en-US" sz="900" dirty="0"/>
              <a:t>Email fraud</a:t>
            </a:r>
          </a:p>
          <a:p>
            <a:pPr>
              <a:lnSpc>
                <a:spcPct val="90000"/>
              </a:lnSpc>
            </a:pPr>
            <a:r>
              <a:rPr lang="en-US" sz="900" dirty="0"/>
              <a:t>(Business Email</a:t>
            </a:r>
          </a:p>
          <a:p>
            <a:pPr>
              <a:lnSpc>
                <a:spcPct val="90000"/>
              </a:lnSpc>
            </a:pPr>
            <a:r>
              <a:rPr lang="en-US" sz="900" dirty="0"/>
              <a:t>Compromise)</a:t>
            </a:r>
          </a:p>
        </p:txBody>
      </p:sp>
      <p:sp>
        <p:nvSpPr>
          <p:cNvPr id="28" name="TextBox 27">
            <a:extLst>
              <a:ext uri="{FF2B5EF4-FFF2-40B4-BE49-F238E27FC236}">
                <a16:creationId xmlns:a16="http://schemas.microsoft.com/office/drawing/2014/main" id="{62F8C35A-3B0F-C94E-8557-E1D033CEB687}"/>
              </a:ext>
            </a:extLst>
          </p:cNvPr>
          <p:cNvSpPr txBox="1"/>
          <p:nvPr/>
        </p:nvSpPr>
        <p:spPr>
          <a:xfrm>
            <a:off x="2337091" y="3560065"/>
            <a:ext cx="856211" cy="604951"/>
          </a:xfrm>
          <a:prstGeom prst="rect">
            <a:avLst/>
          </a:prstGeom>
          <a:noFill/>
        </p:spPr>
        <p:txBody>
          <a:bodyPr wrap="square" lIns="0" tIns="0" rIns="0" bIns="0" rtlCol="0">
            <a:noAutofit/>
          </a:bodyPr>
          <a:lstStyle/>
          <a:p>
            <a:pPr>
              <a:lnSpc>
                <a:spcPct val="90000"/>
              </a:lnSpc>
            </a:pPr>
            <a:r>
              <a:rPr lang="en-US" sz="900" dirty="0"/>
              <a:t>Cloud Account</a:t>
            </a:r>
          </a:p>
          <a:p>
            <a:pPr>
              <a:lnSpc>
                <a:spcPct val="90000"/>
              </a:lnSpc>
            </a:pPr>
            <a:r>
              <a:rPr lang="en-US" sz="900" dirty="0"/>
              <a:t>Compromise</a:t>
            </a:r>
          </a:p>
          <a:p>
            <a:pPr>
              <a:lnSpc>
                <a:spcPct val="90000"/>
              </a:lnSpc>
            </a:pPr>
            <a:r>
              <a:rPr lang="en-US" sz="900" dirty="0"/>
              <a:t>(Microsoft 365,</a:t>
            </a:r>
          </a:p>
          <a:p>
            <a:pPr>
              <a:lnSpc>
                <a:spcPct val="90000"/>
              </a:lnSpc>
            </a:pPr>
            <a:r>
              <a:rPr lang="en-US" sz="900" dirty="0"/>
              <a:t>Google Workspace</a:t>
            </a:r>
          </a:p>
          <a:p>
            <a:pPr>
              <a:lnSpc>
                <a:spcPct val="90000"/>
              </a:lnSpc>
            </a:pPr>
            <a:r>
              <a:rPr lang="en-US" sz="900" dirty="0"/>
              <a:t>or other)</a:t>
            </a:r>
          </a:p>
        </p:txBody>
      </p:sp>
      <p:sp>
        <p:nvSpPr>
          <p:cNvPr id="29" name="TextBox 28">
            <a:extLst>
              <a:ext uri="{FF2B5EF4-FFF2-40B4-BE49-F238E27FC236}">
                <a16:creationId xmlns:a16="http://schemas.microsoft.com/office/drawing/2014/main" id="{DB25133D-133A-4B49-B5D7-CE6CF418EA31}"/>
              </a:ext>
            </a:extLst>
          </p:cNvPr>
          <p:cNvSpPr txBox="1"/>
          <p:nvPr/>
        </p:nvSpPr>
        <p:spPr>
          <a:xfrm>
            <a:off x="3743157" y="3560064"/>
            <a:ext cx="856211" cy="604951"/>
          </a:xfrm>
          <a:prstGeom prst="rect">
            <a:avLst/>
          </a:prstGeom>
          <a:noFill/>
        </p:spPr>
        <p:txBody>
          <a:bodyPr wrap="square" lIns="0" tIns="0" rIns="0" bIns="0" rtlCol="0">
            <a:noAutofit/>
          </a:bodyPr>
          <a:lstStyle/>
          <a:p>
            <a:pPr>
              <a:lnSpc>
                <a:spcPct val="90000"/>
              </a:lnSpc>
            </a:pPr>
            <a:r>
              <a:rPr lang="en-US" sz="900" dirty="0"/>
              <a:t>Ransomware</a:t>
            </a:r>
          </a:p>
          <a:p>
            <a:pPr>
              <a:lnSpc>
                <a:spcPct val="90000"/>
              </a:lnSpc>
            </a:pPr>
            <a:r>
              <a:rPr lang="en-US" sz="900" dirty="0"/>
              <a:t>attacks</a:t>
            </a:r>
          </a:p>
        </p:txBody>
      </p:sp>
      <p:sp>
        <p:nvSpPr>
          <p:cNvPr id="30" name="TextBox 29">
            <a:extLst>
              <a:ext uri="{FF2B5EF4-FFF2-40B4-BE49-F238E27FC236}">
                <a16:creationId xmlns:a16="http://schemas.microsoft.com/office/drawing/2014/main" id="{66B23CCB-43F0-2C46-8C54-01CB5D01E6FE}"/>
              </a:ext>
            </a:extLst>
          </p:cNvPr>
          <p:cNvSpPr txBox="1"/>
          <p:nvPr/>
        </p:nvSpPr>
        <p:spPr>
          <a:xfrm>
            <a:off x="5149223" y="3560063"/>
            <a:ext cx="856211" cy="604951"/>
          </a:xfrm>
          <a:prstGeom prst="rect">
            <a:avLst/>
          </a:prstGeom>
          <a:noFill/>
        </p:spPr>
        <p:txBody>
          <a:bodyPr wrap="square" lIns="0" tIns="0" rIns="0" bIns="0" rtlCol="0">
            <a:noAutofit/>
          </a:bodyPr>
          <a:lstStyle/>
          <a:p>
            <a:pPr>
              <a:lnSpc>
                <a:spcPct val="90000"/>
              </a:lnSpc>
            </a:pPr>
            <a:r>
              <a:rPr lang="en-US" sz="900" dirty="0"/>
              <a:t>Supply chain</a:t>
            </a:r>
          </a:p>
          <a:p>
            <a:pPr>
              <a:lnSpc>
                <a:spcPct val="90000"/>
              </a:lnSpc>
            </a:pPr>
            <a:r>
              <a:rPr lang="en-US" sz="900" dirty="0"/>
              <a:t>attacks</a:t>
            </a:r>
          </a:p>
        </p:txBody>
      </p:sp>
      <p:sp>
        <p:nvSpPr>
          <p:cNvPr id="31" name="TextBox 30">
            <a:extLst>
              <a:ext uri="{FF2B5EF4-FFF2-40B4-BE49-F238E27FC236}">
                <a16:creationId xmlns:a16="http://schemas.microsoft.com/office/drawing/2014/main" id="{A20D155B-08C6-924A-B0C3-1681829437F0}"/>
              </a:ext>
            </a:extLst>
          </p:cNvPr>
          <p:cNvSpPr txBox="1"/>
          <p:nvPr/>
        </p:nvSpPr>
        <p:spPr>
          <a:xfrm>
            <a:off x="6555289" y="3554388"/>
            <a:ext cx="856211" cy="604951"/>
          </a:xfrm>
          <a:prstGeom prst="rect">
            <a:avLst/>
          </a:prstGeom>
          <a:noFill/>
        </p:spPr>
        <p:txBody>
          <a:bodyPr wrap="square" lIns="0" tIns="0" rIns="0" bIns="0" rtlCol="0">
            <a:noAutofit/>
          </a:bodyPr>
          <a:lstStyle/>
          <a:p>
            <a:pPr>
              <a:lnSpc>
                <a:spcPct val="90000"/>
              </a:lnSpc>
            </a:pPr>
            <a:r>
              <a:rPr lang="en-US" sz="900" dirty="0"/>
              <a:t>Distributed Denial of Service (DDoS)</a:t>
            </a:r>
          </a:p>
          <a:p>
            <a:pPr>
              <a:lnSpc>
                <a:spcPct val="90000"/>
              </a:lnSpc>
            </a:pPr>
            <a:r>
              <a:rPr lang="en-US" sz="900" dirty="0"/>
              <a:t>attack</a:t>
            </a:r>
          </a:p>
        </p:txBody>
      </p:sp>
      <p:sp>
        <p:nvSpPr>
          <p:cNvPr id="32" name="TextBox 31">
            <a:extLst>
              <a:ext uri="{FF2B5EF4-FFF2-40B4-BE49-F238E27FC236}">
                <a16:creationId xmlns:a16="http://schemas.microsoft.com/office/drawing/2014/main" id="{7EE606A4-9F57-4D42-8AE9-E96F8AA17185}"/>
              </a:ext>
            </a:extLst>
          </p:cNvPr>
          <p:cNvSpPr txBox="1"/>
          <p:nvPr/>
        </p:nvSpPr>
        <p:spPr>
          <a:xfrm>
            <a:off x="7963761" y="3554388"/>
            <a:ext cx="856211" cy="604951"/>
          </a:xfrm>
          <a:prstGeom prst="rect">
            <a:avLst/>
          </a:prstGeom>
          <a:noFill/>
        </p:spPr>
        <p:txBody>
          <a:bodyPr wrap="square" lIns="0" tIns="0" rIns="0" bIns="0" rtlCol="0">
            <a:noAutofit/>
          </a:bodyPr>
          <a:lstStyle/>
          <a:p>
            <a:pPr>
              <a:lnSpc>
                <a:spcPct val="90000"/>
              </a:lnSpc>
            </a:pPr>
            <a:r>
              <a:rPr lang="en-US" sz="900" dirty="0"/>
              <a:t>Malware</a:t>
            </a:r>
          </a:p>
        </p:txBody>
      </p:sp>
      <p:sp>
        <p:nvSpPr>
          <p:cNvPr id="33" name="TextBox 32">
            <a:extLst>
              <a:ext uri="{FF2B5EF4-FFF2-40B4-BE49-F238E27FC236}">
                <a16:creationId xmlns:a16="http://schemas.microsoft.com/office/drawing/2014/main" id="{A6A42BC8-8303-1448-8D0F-1AD9B8F55477}"/>
              </a:ext>
            </a:extLst>
          </p:cNvPr>
          <p:cNvSpPr txBox="1"/>
          <p:nvPr/>
        </p:nvSpPr>
        <p:spPr>
          <a:xfrm>
            <a:off x="9381047" y="3554388"/>
            <a:ext cx="856211" cy="604951"/>
          </a:xfrm>
          <a:prstGeom prst="rect">
            <a:avLst/>
          </a:prstGeom>
          <a:noFill/>
        </p:spPr>
        <p:txBody>
          <a:bodyPr wrap="square" lIns="0" tIns="0" rIns="0" bIns="0" rtlCol="0">
            <a:noAutofit/>
          </a:bodyPr>
          <a:lstStyle/>
          <a:p>
            <a:pPr>
              <a:lnSpc>
                <a:spcPct val="90000"/>
              </a:lnSpc>
            </a:pPr>
            <a:r>
              <a:rPr lang="en-US" sz="900" dirty="0"/>
              <a:t>Insider threat</a:t>
            </a:r>
          </a:p>
          <a:p>
            <a:pPr>
              <a:lnSpc>
                <a:spcPct val="90000"/>
              </a:lnSpc>
            </a:pPr>
            <a:r>
              <a:rPr lang="en-US" sz="900" dirty="0"/>
              <a:t>(negligent,</a:t>
            </a:r>
          </a:p>
          <a:p>
            <a:pPr>
              <a:lnSpc>
                <a:spcPct val="90000"/>
              </a:lnSpc>
            </a:pPr>
            <a:r>
              <a:rPr lang="en-US" sz="900" dirty="0"/>
              <a:t>accidental or</a:t>
            </a:r>
          </a:p>
          <a:p>
            <a:pPr>
              <a:lnSpc>
                <a:spcPct val="90000"/>
              </a:lnSpc>
            </a:pPr>
            <a:r>
              <a:rPr lang="en-US" sz="900" dirty="0"/>
              <a:t>criminal)</a:t>
            </a:r>
          </a:p>
        </p:txBody>
      </p:sp>
      <p:sp>
        <p:nvSpPr>
          <p:cNvPr id="34" name="TextBox 33">
            <a:extLst>
              <a:ext uri="{FF2B5EF4-FFF2-40B4-BE49-F238E27FC236}">
                <a16:creationId xmlns:a16="http://schemas.microsoft.com/office/drawing/2014/main" id="{2395E4C9-AE1B-194A-B8F9-022F4D46CF72}"/>
              </a:ext>
            </a:extLst>
          </p:cNvPr>
          <p:cNvSpPr txBox="1"/>
          <p:nvPr/>
        </p:nvSpPr>
        <p:spPr>
          <a:xfrm>
            <a:off x="10798333" y="3554388"/>
            <a:ext cx="856211" cy="604951"/>
          </a:xfrm>
          <a:prstGeom prst="rect">
            <a:avLst/>
          </a:prstGeom>
          <a:noFill/>
        </p:spPr>
        <p:txBody>
          <a:bodyPr wrap="square" lIns="0" tIns="0" rIns="0" bIns="0" rtlCol="0">
            <a:noAutofit/>
          </a:bodyPr>
          <a:lstStyle/>
          <a:p>
            <a:pPr>
              <a:lnSpc>
                <a:spcPct val="90000"/>
              </a:lnSpc>
            </a:pPr>
            <a:r>
              <a:rPr lang="en-US" sz="900" dirty="0"/>
              <a:t>Smishing / Vishing</a:t>
            </a:r>
          </a:p>
        </p:txBody>
      </p:sp>
    </p:spTree>
    <p:extLst>
      <p:ext uri="{BB962C8B-B14F-4D97-AF65-F5344CB8AC3E}">
        <p14:creationId xmlns:p14="http://schemas.microsoft.com/office/powerpoint/2010/main" val="20344879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274E7DC-2F73-C24B-8CF7-A5667A03AB74}"/>
              </a:ext>
            </a:extLst>
          </p:cNvPr>
          <p:cNvSpPr/>
          <p:nvPr/>
        </p:nvSpPr>
        <p:spPr>
          <a:xfrm>
            <a:off x="8448821" y="507076"/>
            <a:ext cx="3413442" cy="5898336"/>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 name="Title 1"/>
          <p:cNvSpPr>
            <a:spLocks noGrp="1"/>
          </p:cNvSpPr>
          <p:nvPr>
            <p:ph type="title"/>
          </p:nvPr>
        </p:nvSpPr>
        <p:spPr/>
        <p:txBody>
          <a:bodyPr/>
          <a:lstStyle/>
          <a:p>
            <a:r>
              <a:rPr lang="en-GB" sz="3200" b="1" dirty="0">
                <a:solidFill>
                  <a:schemeClr val="dk1"/>
                </a:solidFill>
              </a:rPr>
              <a:t>Assessing cyber </a:t>
            </a:r>
            <a:r>
              <a:rPr lang="en-GB" dirty="0">
                <a:solidFill>
                  <a:schemeClr val="dk1"/>
                </a:solidFill>
              </a:rPr>
              <a:t>p</a:t>
            </a:r>
            <a:r>
              <a:rPr lang="en-GB" sz="3200" b="1" dirty="0">
                <a:solidFill>
                  <a:schemeClr val="dk1"/>
                </a:solidFill>
              </a:rPr>
              <a:t>reparedness</a:t>
            </a:r>
          </a:p>
        </p:txBody>
      </p:sp>
      <p:sp>
        <p:nvSpPr>
          <p:cNvPr id="8" name="TextBox 7">
            <a:extLst>
              <a:ext uri="{FF2B5EF4-FFF2-40B4-BE49-F238E27FC236}">
                <a16:creationId xmlns:a16="http://schemas.microsoft.com/office/drawing/2014/main" id="{D4ACC870-2378-497E-91D4-DFB68E695DC4}"/>
              </a:ext>
            </a:extLst>
          </p:cNvPr>
          <p:cNvSpPr txBox="1"/>
          <p:nvPr/>
        </p:nvSpPr>
        <p:spPr>
          <a:xfrm>
            <a:off x="495624" y="1266825"/>
            <a:ext cx="7317287" cy="1638421"/>
          </a:xfrm>
          <a:prstGeom prst="rect">
            <a:avLst/>
          </a:prstGeom>
          <a:noFill/>
        </p:spPr>
        <p:txBody>
          <a:bodyPr wrap="square" lIns="0" tIns="0" rIns="0" bIns="0" rtlCol="0">
            <a:noAutofit/>
          </a:bodyPr>
          <a:lstStyle/>
          <a:p>
            <a:pPr marL="222885">
              <a:spcBef>
                <a:spcPts val="600"/>
              </a:spcBef>
            </a:pPr>
            <a:r>
              <a:rPr lang="en-GB" sz="1800" dirty="0">
                <a:effectLst/>
                <a:latin typeface="Arial" panose="020B0604020202020204" pitchFamily="34" charset="0"/>
                <a:ea typeface="Calibri" panose="020F0502020204030204" pitchFamily="34" charset="0"/>
                <a:cs typeface="Arial" panose="020B0604020202020204" pitchFamily="34" charset="0"/>
              </a:rPr>
              <a:t>Most board members are aware of the risk of cyber attacks in the near future. But how has this translated into preparedness? </a:t>
            </a:r>
          </a:p>
          <a:p>
            <a:pPr marL="222885">
              <a:spcBef>
                <a:spcPts val="600"/>
              </a:spcBef>
            </a:pPr>
            <a:r>
              <a:rPr lang="en-GB" sz="1800" b="1" dirty="0">
                <a:effectLst/>
                <a:latin typeface="Arial" panose="020B0604020202020204" pitchFamily="34" charset="0"/>
                <a:ea typeface="Calibri" panose="020F0502020204030204" pitchFamily="34" charset="0"/>
                <a:cs typeface="Arial" panose="020B0604020202020204" pitchFamily="34" charset="0"/>
              </a:rPr>
              <a:t>Nearly half of all board members (47%) believe that their organization is unprepared for a cyber attack</a:t>
            </a:r>
            <a:r>
              <a:rPr lang="en-GB" sz="1800" dirty="0">
                <a:effectLst/>
                <a:latin typeface="Arial" panose="020B0604020202020204" pitchFamily="34" charset="0"/>
                <a:ea typeface="Calibri" panose="020F0502020204030204" pitchFamily="34" charset="0"/>
                <a:cs typeface="Arial" panose="020B0604020202020204" pitchFamily="34" charset="0"/>
              </a:rPr>
              <a:t>, and about the same amount of CISOs agree.</a:t>
            </a:r>
            <a:endParaRPr lang="en-US" sz="18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C81F3DA-0C61-47B9-BB9A-A5D1EE0FF2B9}"/>
              </a:ext>
            </a:extLst>
          </p:cNvPr>
          <p:cNvSpPr/>
          <p:nvPr/>
        </p:nvSpPr>
        <p:spPr>
          <a:xfrm>
            <a:off x="609441" y="2944955"/>
            <a:ext cx="6844656" cy="289518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600" dirty="0"/>
          </a:p>
        </p:txBody>
      </p:sp>
      <p:pic>
        <p:nvPicPr>
          <p:cNvPr id="10" name="Graphic 9" descr="Open quotation mark with solid fill">
            <a:extLst>
              <a:ext uri="{FF2B5EF4-FFF2-40B4-BE49-F238E27FC236}">
                <a16:creationId xmlns:a16="http://schemas.microsoft.com/office/drawing/2014/main" id="{8057F8C1-C270-4AB8-981D-225721827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962" y="2825529"/>
            <a:ext cx="1382823" cy="1382823"/>
          </a:xfrm>
          <a:prstGeom prst="rect">
            <a:avLst/>
          </a:prstGeom>
        </p:spPr>
      </p:pic>
      <p:pic>
        <p:nvPicPr>
          <p:cNvPr id="11" name="Graphic 10" descr="Open quotation mark with solid fill">
            <a:extLst>
              <a:ext uri="{FF2B5EF4-FFF2-40B4-BE49-F238E27FC236}">
                <a16:creationId xmlns:a16="http://schemas.microsoft.com/office/drawing/2014/main" id="{50C86799-9C4B-4660-B77F-527E79ECC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115966" y="4541588"/>
            <a:ext cx="1382823" cy="1382823"/>
          </a:xfrm>
          <a:prstGeom prst="rect">
            <a:avLst/>
          </a:prstGeom>
        </p:spPr>
      </p:pic>
      <p:sp>
        <p:nvSpPr>
          <p:cNvPr id="12" name="TextBox 11">
            <a:extLst>
              <a:ext uri="{FF2B5EF4-FFF2-40B4-BE49-F238E27FC236}">
                <a16:creationId xmlns:a16="http://schemas.microsoft.com/office/drawing/2014/main" id="{A5ADC5C1-EB77-44E7-AFAA-A17244BDC5C6}"/>
              </a:ext>
            </a:extLst>
          </p:cNvPr>
          <p:cNvSpPr txBox="1"/>
          <p:nvPr/>
        </p:nvSpPr>
        <p:spPr>
          <a:xfrm>
            <a:off x="1604164" y="3178674"/>
            <a:ext cx="5260595" cy="2246769"/>
          </a:xfrm>
          <a:prstGeom prst="rect">
            <a:avLst/>
          </a:prstGeom>
          <a:noFill/>
        </p:spPr>
        <p:txBody>
          <a:bodyPr wrap="square" rtlCol="0">
            <a:spAutoFit/>
          </a:bodyPr>
          <a:lstStyle/>
          <a:p>
            <a:pPr lvl="4"/>
            <a:r>
              <a:rPr lang="en-GB" sz="1800" i="1" u="none" strike="noStrike" baseline="0" dirty="0">
                <a:solidFill>
                  <a:srgbClr val="FFFFFF"/>
                </a:solidFill>
                <a:latin typeface="+mj-lt"/>
              </a:rPr>
              <a:t>“</a:t>
            </a:r>
            <a:r>
              <a:rPr lang="en-US" sz="1800" i="1" dirty="0">
                <a:solidFill>
                  <a:schemeClr val="bg1"/>
                </a:solidFill>
                <a:latin typeface="+mj-lt"/>
              </a:rPr>
              <a:t>Board members have fiduciary and oversight responsibility for their organizations; therefore, they must understand the cybersecurity threats their organizations face and the strategy their organizations take to be cyber resilient</a:t>
            </a:r>
            <a:r>
              <a:rPr lang="en-GB" sz="1800" i="1" u="none" strike="noStrike" baseline="0" dirty="0">
                <a:solidFill>
                  <a:srgbClr val="FFFFFF"/>
                </a:solidFill>
                <a:latin typeface="+mj-lt"/>
              </a:rPr>
              <a:t>.”</a:t>
            </a:r>
          </a:p>
          <a:p>
            <a:pPr lvl="4"/>
            <a:endParaRPr lang="en-GB" sz="1800" b="1" i="0" u="none" strike="noStrike" baseline="0" dirty="0">
              <a:solidFill>
                <a:srgbClr val="FFFFFF"/>
              </a:solidFill>
              <a:latin typeface="+mj-lt"/>
            </a:endParaRPr>
          </a:p>
          <a:p>
            <a:pPr lvl="4"/>
            <a:r>
              <a:rPr lang="en-GB" sz="1600" b="1" i="0" u="none" strike="noStrike" baseline="0" dirty="0" err="1">
                <a:solidFill>
                  <a:srgbClr val="FFFFFF"/>
                </a:solidFill>
                <a:latin typeface="+mj-lt"/>
              </a:rPr>
              <a:t>Dr.</a:t>
            </a:r>
            <a:r>
              <a:rPr lang="en-GB" sz="1600" b="1" i="0" u="none" strike="noStrike" baseline="0" dirty="0">
                <a:solidFill>
                  <a:srgbClr val="FFFFFF"/>
                </a:solidFill>
                <a:latin typeface="+mj-lt"/>
              </a:rPr>
              <a:t> Keri Pearlson, Executive Director, Cybersecurity at MIT Sloan (CAMS)</a:t>
            </a:r>
            <a:endParaRPr lang="en-GB" sz="1100" b="1" dirty="0">
              <a:latin typeface="+mj-lt"/>
            </a:endParaRPr>
          </a:p>
        </p:txBody>
      </p:sp>
      <p:sp>
        <p:nvSpPr>
          <p:cNvPr id="13" name="TextBox 12">
            <a:extLst>
              <a:ext uri="{FF2B5EF4-FFF2-40B4-BE49-F238E27FC236}">
                <a16:creationId xmlns:a16="http://schemas.microsoft.com/office/drawing/2014/main" id="{9090C572-94E2-4580-9DD1-74F8C155055C}"/>
              </a:ext>
            </a:extLst>
          </p:cNvPr>
          <p:cNvSpPr txBox="1"/>
          <p:nvPr/>
        </p:nvSpPr>
        <p:spPr>
          <a:xfrm>
            <a:off x="8627701" y="774758"/>
            <a:ext cx="2951683" cy="463908"/>
          </a:xfrm>
          <a:prstGeom prst="rect">
            <a:avLst/>
          </a:prstGeom>
          <a:noFill/>
        </p:spPr>
        <p:txBody>
          <a:bodyPr wrap="square" lIns="0" tIns="0" rIns="0" bIns="0" rtlCol="0">
            <a:noAutofit/>
          </a:bodyPr>
          <a:lstStyle/>
          <a:p>
            <a:pPr algn="ctr">
              <a:lnSpc>
                <a:spcPct val="90000"/>
              </a:lnSpc>
            </a:pPr>
            <a:r>
              <a:rPr lang="en-GB" sz="1200" dirty="0"/>
              <a:t>How prepared are board members to</a:t>
            </a:r>
          </a:p>
          <a:p>
            <a:pPr algn="ctr">
              <a:lnSpc>
                <a:spcPct val="90000"/>
              </a:lnSpc>
            </a:pPr>
            <a:r>
              <a:rPr lang="en-GB" sz="1200" dirty="0"/>
              <a:t>cope with a targeted cyberattack in the</a:t>
            </a:r>
          </a:p>
          <a:p>
            <a:pPr algn="ctr">
              <a:lnSpc>
                <a:spcPct val="90000"/>
              </a:lnSpc>
            </a:pPr>
            <a:r>
              <a:rPr lang="en-GB" sz="1200" dirty="0"/>
              <a:t>next 12 months?</a:t>
            </a:r>
          </a:p>
          <a:p>
            <a:pPr algn="ctr">
              <a:lnSpc>
                <a:spcPct val="90000"/>
              </a:lnSpc>
            </a:pPr>
            <a:endParaRPr lang="en-US" sz="1200" dirty="0"/>
          </a:p>
          <a:p>
            <a:pPr algn="ctr">
              <a:lnSpc>
                <a:spcPct val="90000"/>
              </a:lnSpc>
            </a:pPr>
            <a:r>
              <a:rPr lang="en-US" b="1" dirty="0"/>
              <a:t>Top 3 Least Prepared Countries</a:t>
            </a:r>
          </a:p>
        </p:txBody>
      </p:sp>
      <p:sp>
        <p:nvSpPr>
          <p:cNvPr id="3" name="TextBox 2">
            <a:extLst>
              <a:ext uri="{FF2B5EF4-FFF2-40B4-BE49-F238E27FC236}">
                <a16:creationId xmlns:a16="http://schemas.microsoft.com/office/drawing/2014/main" id="{AC15E73F-099F-4C47-83C5-35687A78A52D}"/>
              </a:ext>
            </a:extLst>
          </p:cNvPr>
          <p:cNvSpPr txBox="1"/>
          <p:nvPr/>
        </p:nvSpPr>
        <p:spPr>
          <a:xfrm>
            <a:off x="10415602" y="2155246"/>
            <a:ext cx="1163782" cy="750000"/>
          </a:xfrm>
          <a:prstGeom prst="rect">
            <a:avLst/>
          </a:prstGeom>
          <a:noFill/>
        </p:spPr>
        <p:txBody>
          <a:bodyPr wrap="square" lIns="0" tIns="0" rIns="0" bIns="0" rtlCol="0">
            <a:noAutofit/>
          </a:bodyPr>
          <a:lstStyle/>
          <a:p>
            <a:pPr algn="ctr">
              <a:lnSpc>
                <a:spcPct val="90000"/>
              </a:lnSpc>
            </a:pPr>
            <a:r>
              <a:rPr lang="en-US" b="1" dirty="0"/>
              <a:t>Japan</a:t>
            </a:r>
          </a:p>
          <a:p>
            <a:pPr algn="ctr">
              <a:lnSpc>
                <a:spcPct val="90000"/>
              </a:lnSpc>
            </a:pPr>
            <a:r>
              <a:rPr lang="en-US" sz="4400" b="1" dirty="0">
                <a:solidFill>
                  <a:schemeClr val="accent1"/>
                </a:solidFill>
                <a:latin typeface="Arial Narrow" panose="020B0604020202020204" pitchFamily="34" charset="0"/>
                <a:cs typeface="Arial Narrow" panose="020B0604020202020204" pitchFamily="34" charset="0"/>
              </a:rPr>
              <a:t>72%</a:t>
            </a:r>
          </a:p>
        </p:txBody>
      </p:sp>
      <p:sp>
        <p:nvSpPr>
          <p:cNvPr id="14" name="TextBox 13">
            <a:extLst>
              <a:ext uri="{FF2B5EF4-FFF2-40B4-BE49-F238E27FC236}">
                <a16:creationId xmlns:a16="http://schemas.microsoft.com/office/drawing/2014/main" id="{D9B861FF-2535-2240-B38A-ABB315D596E1}"/>
              </a:ext>
            </a:extLst>
          </p:cNvPr>
          <p:cNvSpPr txBox="1"/>
          <p:nvPr/>
        </p:nvSpPr>
        <p:spPr>
          <a:xfrm>
            <a:off x="10415602" y="3648955"/>
            <a:ext cx="1163782" cy="750000"/>
          </a:xfrm>
          <a:prstGeom prst="rect">
            <a:avLst/>
          </a:prstGeom>
          <a:noFill/>
        </p:spPr>
        <p:txBody>
          <a:bodyPr wrap="square" lIns="0" tIns="0" rIns="0" bIns="0" rtlCol="0">
            <a:noAutofit/>
          </a:bodyPr>
          <a:lstStyle/>
          <a:p>
            <a:pPr algn="ctr">
              <a:lnSpc>
                <a:spcPct val="90000"/>
              </a:lnSpc>
            </a:pPr>
            <a:r>
              <a:rPr lang="en-US" b="1" dirty="0"/>
              <a:t>Singapore</a:t>
            </a:r>
          </a:p>
          <a:p>
            <a:pPr algn="ctr">
              <a:lnSpc>
                <a:spcPct val="90000"/>
              </a:lnSpc>
            </a:pPr>
            <a:r>
              <a:rPr lang="en-US" sz="4400" b="1" dirty="0">
                <a:solidFill>
                  <a:schemeClr val="accent1"/>
                </a:solidFill>
                <a:latin typeface="Arial Narrow" panose="020B0604020202020204" pitchFamily="34" charset="0"/>
                <a:cs typeface="Arial Narrow" panose="020B0604020202020204" pitchFamily="34" charset="0"/>
              </a:rPr>
              <a:t>62%</a:t>
            </a:r>
          </a:p>
        </p:txBody>
      </p:sp>
      <p:sp>
        <p:nvSpPr>
          <p:cNvPr id="15" name="TextBox 14">
            <a:extLst>
              <a:ext uri="{FF2B5EF4-FFF2-40B4-BE49-F238E27FC236}">
                <a16:creationId xmlns:a16="http://schemas.microsoft.com/office/drawing/2014/main" id="{EC5A5A0F-E030-E74C-A644-6B1A8BB4BEFF}"/>
              </a:ext>
            </a:extLst>
          </p:cNvPr>
          <p:cNvSpPr txBox="1"/>
          <p:nvPr/>
        </p:nvSpPr>
        <p:spPr>
          <a:xfrm>
            <a:off x="10415602" y="5142664"/>
            <a:ext cx="1163782" cy="750000"/>
          </a:xfrm>
          <a:prstGeom prst="rect">
            <a:avLst/>
          </a:prstGeom>
          <a:noFill/>
        </p:spPr>
        <p:txBody>
          <a:bodyPr wrap="square" lIns="0" tIns="0" rIns="0" bIns="0" rtlCol="0">
            <a:noAutofit/>
          </a:bodyPr>
          <a:lstStyle/>
          <a:p>
            <a:pPr algn="ctr">
              <a:lnSpc>
                <a:spcPct val="90000"/>
              </a:lnSpc>
            </a:pPr>
            <a:r>
              <a:rPr lang="en-US" b="1" dirty="0"/>
              <a:t>U.K.</a:t>
            </a:r>
          </a:p>
          <a:p>
            <a:pPr algn="ctr">
              <a:lnSpc>
                <a:spcPct val="90000"/>
              </a:lnSpc>
            </a:pPr>
            <a:r>
              <a:rPr lang="en-US" sz="4400" b="1" dirty="0">
                <a:solidFill>
                  <a:schemeClr val="accent1"/>
                </a:solidFill>
                <a:latin typeface="Arial Narrow" panose="020B0604020202020204" pitchFamily="34" charset="0"/>
                <a:cs typeface="Arial Narrow" panose="020B0604020202020204" pitchFamily="34" charset="0"/>
              </a:rPr>
              <a:t>58%</a:t>
            </a:r>
          </a:p>
        </p:txBody>
      </p:sp>
      <p:pic>
        <p:nvPicPr>
          <p:cNvPr id="7" name="Picture 6" descr="Icon&#10;&#10;Description automatically generated">
            <a:extLst>
              <a:ext uri="{FF2B5EF4-FFF2-40B4-BE49-F238E27FC236}">
                <a16:creationId xmlns:a16="http://schemas.microsoft.com/office/drawing/2014/main" id="{F5FBB3CB-0209-A244-ACAA-16C316D2CE2E}"/>
              </a:ext>
            </a:extLst>
          </p:cNvPr>
          <p:cNvPicPr>
            <a:picLocks noChangeAspect="1"/>
          </p:cNvPicPr>
          <p:nvPr/>
        </p:nvPicPr>
        <p:blipFill>
          <a:blip r:embed="rId5"/>
          <a:stretch>
            <a:fillRect/>
          </a:stretch>
        </p:blipFill>
        <p:spPr>
          <a:xfrm>
            <a:off x="8821540" y="1851639"/>
            <a:ext cx="1594062" cy="4559523"/>
          </a:xfrm>
          <a:prstGeom prst="rect">
            <a:avLst/>
          </a:prstGeom>
        </p:spPr>
      </p:pic>
    </p:spTree>
    <p:extLst>
      <p:ext uri="{BB962C8B-B14F-4D97-AF65-F5344CB8AC3E}">
        <p14:creationId xmlns:p14="http://schemas.microsoft.com/office/powerpoint/2010/main" val="20436784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951ADE9-1319-644E-9135-83DFA544B9A9}"/>
              </a:ext>
            </a:extLst>
          </p:cNvPr>
          <p:cNvSpPr/>
          <p:nvPr/>
        </p:nvSpPr>
        <p:spPr>
          <a:xfrm>
            <a:off x="5791431" y="1860585"/>
            <a:ext cx="2993693" cy="4181105"/>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Rectangle 15">
            <a:extLst>
              <a:ext uri="{FF2B5EF4-FFF2-40B4-BE49-F238E27FC236}">
                <a16:creationId xmlns:a16="http://schemas.microsoft.com/office/drawing/2014/main" id="{E092DEEC-0363-1D4E-91E8-F1BA78886855}"/>
              </a:ext>
            </a:extLst>
          </p:cNvPr>
          <p:cNvSpPr/>
          <p:nvPr/>
        </p:nvSpPr>
        <p:spPr>
          <a:xfrm>
            <a:off x="8921563" y="1888944"/>
            <a:ext cx="2993693" cy="1540056"/>
          </a:xfrm>
          <a:prstGeom prst="rect">
            <a:avLst/>
          </a:prstGeom>
          <a:solidFill>
            <a:schemeClr val="accent6">
              <a:lumMod val="40000"/>
              <a:lumOff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 name="Title 1"/>
          <p:cNvSpPr>
            <a:spLocks noGrp="1"/>
          </p:cNvSpPr>
          <p:nvPr>
            <p:ph type="title"/>
          </p:nvPr>
        </p:nvSpPr>
        <p:spPr/>
        <p:txBody>
          <a:bodyPr/>
          <a:lstStyle/>
          <a:p>
            <a:r>
              <a:rPr lang="en-GB" dirty="0"/>
              <a:t>Counting the consequences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E720E-C72B-42F0-AD69-52D60E3C605E}" type="slidenum">
              <a:rPr kumimoji="0" lang="en-GB" sz="700" b="0" i="0" u="none" strike="noStrike" kern="1200" cap="none" spc="0" normalizeH="0" baseline="0" noProof="0" smtClean="0">
                <a:ln>
                  <a:noFill/>
                </a:ln>
                <a:solidFill>
                  <a:srgbClr val="C7C9C8">
                    <a:lumMod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700" b="0" i="0" u="none" strike="noStrike" kern="1200" cap="none" spc="0" normalizeH="0" baseline="0" noProof="0">
              <a:ln>
                <a:noFill/>
              </a:ln>
              <a:solidFill>
                <a:srgbClr val="C7C9C8">
                  <a:lumMod val="75000"/>
                </a:srgbClr>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DA5377D0-0CE6-46BA-B294-4F1F0ADBF178}"/>
              </a:ext>
            </a:extLst>
          </p:cNvPr>
          <p:cNvSpPr txBox="1"/>
          <p:nvPr/>
        </p:nvSpPr>
        <p:spPr>
          <a:xfrm>
            <a:off x="761250" y="1366393"/>
            <a:ext cx="4383506" cy="4801314"/>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When asked about their greatest concerns in the event of a cyber incident, they ranked </a:t>
            </a:r>
            <a:r>
              <a:rPr lang="en-GB" sz="1800" b="1" dirty="0">
                <a:latin typeface="Arial" panose="020B0604020202020204" pitchFamily="34" charset="0"/>
                <a:cs typeface="Arial" panose="020B0604020202020204" pitchFamily="34" charset="0"/>
              </a:rPr>
              <a:t>internal data becoming public</a:t>
            </a:r>
            <a:r>
              <a:rPr lang="en-GB" sz="1800" dirty="0">
                <a:latin typeface="Arial" panose="020B0604020202020204" pitchFamily="34" charset="0"/>
                <a:cs typeface="Arial" panose="020B0604020202020204" pitchFamily="34" charset="0"/>
              </a:rPr>
              <a:t> (37%), </a:t>
            </a:r>
            <a:r>
              <a:rPr lang="en-GB" sz="1800" b="1" dirty="0">
                <a:latin typeface="Arial" panose="020B0604020202020204" pitchFamily="34" charset="0"/>
                <a:cs typeface="Arial" panose="020B0604020202020204" pitchFamily="34" charset="0"/>
              </a:rPr>
              <a:t>reputational damage </a:t>
            </a:r>
            <a:r>
              <a:rPr lang="en-GB" sz="1800" dirty="0">
                <a:latin typeface="Arial" panose="020B0604020202020204" pitchFamily="34" charset="0"/>
                <a:cs typeface="Arial" panose="020B0604020202020204" pitchFamily="34" charset="0"/>
              </a:rPr>
              <a:t>(34%) and </a:t>
            </a:r>
            <a:r>
              <a:rPr lang="en-GB" sz="1800" b="1" dirty="0">
                <a:latin typeface="Arial" panose="020B0604020202020204" pitchFamily="34" charset="0"/>
                <a:cs typeface="Arial" panose="020B0604020202020204" pitchFamily="34" charset="0"/>
              </a:rPr>
              <a:t>loss in revenue </a:t>
            </a:r>
            <a:r>
              <a:rPr lang="en-GB" sz="1800" dirty="0">
                <a:latin typeface="Arial" panose="020B0604020202020204" pitchFamily="34" charset="0"/>
                <a:cs typeface="Arial" panose="020B0604020202020204" pitchFamily="34" charset="0"/>
              </a:rPr>
              <a:t>(33%) at the top.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Board members’ top concerns clearly reflected their focus on their broader oversight and fiduciary responsibility for the entire organization.</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As outlined in Voice of the CISO, significant downtime is the number one</a:t>
            </a:r>
          </a:p>
          <a:p>
            <a:r>
              <a:rPr lang="en-GB" sz="1800" dirty="0">
                <a:latin typeface="Arial" panose="020B0604020202020204" pitchFamily="34" charset="0"/>
                <a:cs typeface="Arial" panose="020B0604020202020204" pitchFamily="34" charset="0"/>
              </a:rPr>
              <a:t>concern of CISOs (37%), followed by</a:t>
            </a:r>
          </a:p>
          <a:p>
            <a:r>
              <a:rPr lang="en-GB" sz="1800" dirty="0">
                <a:latin typeface="Arial" panose="020B0604020202020204" pitchFamily="34" charset="0"/>
                <a:cs typeface="Arial" panose="020B0604020202020204" pitchFamily="34" charset="0"/>
              </a:rPr>
              <a:t>disruption to operations and impact on</a:t>
            </a:r>
          </a:p>
          <a:p>
            <a:r>
              <a:rPr lang="en-GB" sz="1800" dirty="0">
                <a:latin typeface="Arial" panose="020B0604020202020204" pitchFamily="34" charset="0"/>
                <a:cs typeface="Arial" panose="020B0604020202020204" pitchFamily="34" charset="0"/>
              </a:rPr>
              <a:t>business valuation (36%).</a:t>
            </a:r>
          </a:p>
        </p:txBody>
      </p:sp>
      <p:sp>
        <p:nvSpPr>
          <p:cNvPr id="8" name="TextBox 7">
            <a:extLst>
              <a:ext uri="{FF2B5EF4-FFF2-40B4-BE49-F238E27FC236}">
                <a16:creationId xmlns:a16="http://schemas.microsoft.com/office/drawing/2014/main" id="{D3B38FEB-50F7-C641-923C-DD93C9201DF8}"/>
              </a:ext>
            </a:extLst>
          </p:cNvPr>
          <p:cNvSpPr txBox="1"/>
          <p:nvPr/>
        </p:nvSpPr>
        <p:spPr>
          <a:xfrm>
            <a:off x="7367473" y="1194335"/>
            <a:ext cx="2951683" cy="463908"/>
          </a:xfrm>
          <a:prstGeom prst="rect">
            <a:avLst/>
          </a:prstGeom>
          <a:noFill/>
        </p:spPr>
        <p:txBody>
          <a:bodyPr wrap="square" lIns="0" tIns="0" rIns="0" bIns="0" rtlCol="0">
            <a:noAutofit/>
          </a:bodyPr>
          <a:lstStyle/>
          <a:p>
            <a:pPr algn="ctr">
              <a:lnSpc>
                <a:spcPct val="90000"/>
              </a:lnSpc>
            </a:pPr>
            <a:r>
              <a:rPr lang="en-GB" sz="1200" dirty="0"/>
              <a:t>Top concerns of board members in the event of a cyber incident.</a:t>
            </a:r>
          </a:p>
        </p:txBody>
      </p:sp>
      <p:pic>
        <p:nvPicPr>
          <p:cNvPr id="6" name="Picture 5" descr="Icon&#10;&#10;Description automatically generated">
            <a:extLst>
              <a:ext uri="{FF2B5EF4-FFF2-40B4-BE49-F238E27FC236}">
                <a16:creationId xmlns:a16="http://schemas.microsoft.com/office/drawing/2014/main" id="{44341BD1-A0C6-5746-8B45-7F7BC3804B3D}"/>
              </a:ext>
            </a:extLst>
          </p:cNvPr>
          <p:cNvPicPr>
            <a:picLocks noChangeAspect="1"/>
          </p:cNvPicPr>
          <p:nvPr/>
        </p:nvPicPr>
        <p:blipFill>
          <a:blip r:embed="rId3"/>
          <a:stretch>
            <a:fillRect/>
          </a:stretch>
        </p:blipFill>
        <p:spPr>
          <a:xfrm>
            <a:off x="5887962" y="1888944"/>
            <a:ext cx="2312215" cy="4619922"/>
          </a:xfrm>
          <a:prstGeom prst="rect">
            <a:avLst/>
          </a:prstGeom>
        </p:spPr>
      </p:pic>
      <p:sp>
        <p:nvSpPr>
          <p:cNvPr id="10" name="TextBox 9">
            <a:extLst>
              <a:ext uri="{FF2B5EF4-FFF2-40B4-BE49-F238E27FC236}">
                <a16:creationId xmlns:a16="http://schemas.microsoft.com/office/drawing/2014/main" id="{BAE7E98F-8D98-6B41-BFA0-6F4DDD32CEA6}"/>
              </a:ext>
            </a:extLst>
          </p:cNvPr>
          <p:cNvSpPr txBox="1"/>
          <p:nvPr/>
        </p:nvSpPr>
        <p:spPr>
          <a:xfrm>
            <a:off x="7288278" y="2484576"/>
            <a:ext cx="1257205" cy="463908"/>
          </a:xfrm>
          <a:prstGeom prst="rect">
            <a:avLst/>
          </a:prstGeom>
          <a:noFill/>
        </p:spPr>
        <p:txBody>
          <a:bodyPr wrap="square" lIns="0" tIns="0" rIns="0" bIns="0" rtlCol="0">
            <a:noAutofit/>
          </a:bodyPr>
          <a:lstStyle/>
          <a:p>
            <a:pPr>
              <a:lnSpc>
                <a:spcPct val="90000"/>
              </a:lnSpc>
            </a:pPr>
            <a:r>
              <a:rPr lang="en-GB" sz="1200" dirty="0"/>
              <a:t>Internal data</a:t>
            </a:r>
          </a:p>
          <a:p>
            <a:pPr>
              <a:lnSpc>
                <a:spcPct val="90000"/>
              </a:lnSpc>
            </a:pPr>
            <a:r>
              <a:rPr lang="en-GB" sz="1200" dirty="0"/>
              <a:t>becoming public</a:t>
            </a:r>
          </a:p>
        </p:txBody>
      </p:sp>
      <p:sp>
        <p:nvSpPr>
          <p:cNvPr id="12" name="TextBox 11">
            <a:extLst>
              <a:ext uri="{FF2B5EF4-FFF2-40B4-BE49-F238E27FC236}">
                <a16:creationId xmlns:a16="http://schemas.microsoft.com/office/drawing/2014/main" id="{D877D6E5-7673-414B-AD98-28E334265858}"/>
              </a:ext>
            </a:extLst>
          </p:cNvPr>
          <p:cNvSpPr txBox="1"/>
          <p:nvPr/>
        </p:nvSpPr>
        <p:spPr>
          <a:xfrm>
            <a:off x="7288278" y="3767050"/>
            <a:ext cx="1257205" cy="463908"/>
          </a:xfrm>
          <a:prstGeom prst="rect">
            <a:avLst/>
          </a:prstGeom>
          <a:noFill/>
        </p:spPr>
        <p:txBody>
          <a:bodyPr wrap="square" lIns="0" tIns="0" rIns="0" bIns="0" rtlCol="0">
            <a:noAutofit/>
          </a:bodyPr>
          <a:lstStyle/>
          <a:p>
            <a:pPr>
              <a:lnSpc>
                <a:spcPct val="90000"/>
              </a:lnSpc>
            </a:pPr>
            <a:r>
              <a:rPr lang="en-GB" sz="1200" dirty="0"/>
              <a:t>Reputational</a:t>
            </a:r>
          </a:p>
          <a:p>
            <a:pPr>
              <a:lnSpc>
                <a:spcPct val="90000"/>
              </a:lnSpc>
            </a:pPr>
            <a:r>
              <a:rPr lang="en-GB" sz="1200" dirty="0"/>
              <a:t>damage</a:t>
            </a:r>
          </a:p>
        </p:txBody>
      </p:sp>
      <p:sp>
        <p:nvSpPr>
          <p:cNvPr id="13" name="TextBox 12">
            <a:extLst>
              <a:ext uri="{FF2B5EF4-FFF2-40B4-BE49-F238E27FC236}">
                <a16:creationId xmlns:a16="http://schemas.microsoft.com/office/drawing/2014/main" id="{B6FB94B8-4784-BA43-830C-0945DAA8834A}"/>
              </a:ext>
            </a:extLst>
          </p:cNvPr>
          <p:cNvSpPr txBox="1"/>
          <p:nvPr/>
        </p:nvSpPr>
        <p:spPr>
          <a:xfrm>
            <a:off x="7288278" y="5063835"/>
            <a:ext cx="911899" cy="463908"/>
          </a:xfrm>
          <a:prstGeom prst="rect">
            <a:avLst/>
          </a:prstGeom>
          <a:noFill/>
        </p:spPr>
        <p:txBody>
          <a:bodyPr wrap="square" lIns="0" tIns="0" rIns="0" bIns="0" rtlCol="0">
            <a:noAutofit/>
          </a:bodyPr>
          <a:lstStyle/>
          <a:p>
            <a:pPr>
              <a:lnSpc>
                <a:spcPct val="90000"/>
              </a:lnSpc>
            </a:pPr>
            <a:r>
              <a:rPr lang="en-GB" sz="1200" dirty="0"/>
              <a:t>Loss in revenue</a:t>
            </a:r>
          </a:p>
        </p:txBody>
      </p:sp>
      <p:sp>
        <p:nvSpPr>
          <p:cNvPr id="14" name="TextBox 13">
            <a:extLst>
              <a:ext uri="{FF2B5EF4-FFF2-40B4-BE49-F238E27FC236}">
                <a16:creationId xmlns:a16="http://schemas.microsoft.com/office/drawing/2014/main" id="{6EB51E8F-4268-B74E-B9FD-6DE8FB50977E}"/>
              </a:ext>
            </a:extLst>
          </p:cNvPr>
          <p:cNvSpPr txBox="1"/>
          <p:nvPr/>
        </p:nvSpPr>
        <p:spPr>
          <a:xfrm>
            <a:off x="9075219" y="2337422"/>
            <a:ext cx="2893494" cy="834810"/>
          </a:xfrm>
          <a:prstGeom prst="rect">
            <a:avLst/>
          </a:prstGeom>
          <a:noFill/>
        </p:spPr>
        <p:txBody>
          <a:bodyPr wrap="square" lIns="0" tIns="0" rIns="0" bIns="0" rtlCol="0">
            <a:noAutofit/>
          </a:bodyPr>
          <a:lstStyle/>
          <a:p>
            <a:pPr>
              <a:lnSpc>
                <a:spcPct val="90000"/>
              </a:lnSpc>
            </a:pPr>
            <a:r>
              <a:rPr lang="en-GB" sz="1200" dirty="0"/>
              <a:t>Around the world, the U.K., Canada,</a:t>
            </a:r>
          </a:p>
          <a:p>
            <a:pPr>
              <a:lnSpc>
                <a:spcPct val="90000"/>
              </a:lnSpc>
            </a:pPr>
            <a:r>
              <a:rPr lang="en-GB" sz="1200" dirty="0"/>
              <a:t>France and Singapore view the</a:t>
            </a:r>
          </a:p>
          <a:p>
            <a:pPr>
              <a:lnSpc>
                <a:spcPct val="90000"/>
              </a:lnSpc>
            </a:pPr>
            <a:r>
              <a:rPr lang="en-GB" sz="1200" dirty="0"/>
              <a:t>impact of a material cyber attack on</a:t>
            </a:r>
          </a:p>
          <a:p>
            <a:pPr>
              <a:lnSpc>
                <a:spcPct val="90000"/>
              </a:lnSpc>
            </a:pPr>
            <a:r>
              <a:rPr lang="en-GB" sz="1200" dirty="0"/>
              <a:t>their organization's reputation as the</a:t>
            </a:r>
          </a:p>
          <a:p>
            <a:pPr>
              <a:lnSpc>
                <a:spcPct val="90000"/>
              </a:lnSpc>
            </a:pPr>
            <a:r>
              <a:rPr lang="en-GB" sz="1200" dirty="0"/>
              <a:t>most pressing concern.</a:t>
            </a:r>
          </a:p>
        </p:txBody>
      </p:sp>
      <p:pic>
        <p:nvPicPr>
          <p:cNvPr id="15" name="Picture 14">
            <a:extLst>
              <a:ext uri="{FF2B5EF4-FFF2-40B4-BE49-F238E27FC236}">
                <a16:creationId xmlns:a16="http://schemas.microsoft.com/office/drawing/2014/main" id="{0C7B941A-3C26-E849-B053-F36E794979DB}"/>
              </a:ext>
            </a:extLst>
          </p:cNvPr>
          <p:cNvPicPr>
            <a:picLocks noChangeAspect="1"/>
          </p:cNvPicPr>
          <p:nvPr/>
        </p:nvPicPr>
        <p:blipFill>
          <a:blip r:embed="rId4"/>
          <a:stretch>
            <a:fillRect/>
          </a:stretch>
        </p:blipFill>
        <p:spPr>
          <a:xfrm>
            <a:off x="9018274" y="1729971"/>
            <a:ext cx="1655268" cy="351117"/>
          </a:xfrm>
          <a:prstGeom prst="rect">
            <a:avLst/>
          </a:prstGeom>
        </p:spPr>
      </p:pic>
      <p:sp>
        <p:nvSpPr>
          <p:cNvPr id="18" name="Rectangle 17">
            <a:extLst>
              <a:ext uri="{FF2B5EF4-FFF2-40B4-BE49-F238E27FC236}">
                <a16:creationId xmlns:a16="http://schemas.microsoft.com/office/drawing/2014/main" id="{35D62000-D5D6-454F-ADD3-64502C9C41B8}"/>
              </a:ext>
            </a:extLst>
          </p:cNvPr>
          <p:cNvSpPr/>
          <p:nvPr/>
        </p:nvSpPr>
        <p:spPr>
          <a:xfrm>
            <a:off x="8921563" y="3764841"/>
            <a:ext cx="2993693" cy="983720"/>
          </a:xfrm>
          <a:prstGeom prst="rect">
            <a:avLst/>
          </a:prstGeom>
          <a:solidFill>
            <a:schemeClr val="accent5">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Rectangle 18">
            <a:extLst>
              <a:ext uri="{FF2B5EF4-FFF2-40B4-BE49-F238E27FC236}">
                <a16:creationId xmlns:a16="http://schemas.microsoft.com/office/drawing/2014/main" id="{D0C1B036-6CB7-9E46-8944-218FF78F09F3}"/>
              </a:ext>
            </a:extLst>
          </p:cNvPr>
          <p:cNvSpPr/>
          <p:nvPr/>
        </p:nvSpPr>
        <p:spPr>
          <a:xfrm>
            <a:off x="8921563" y="5075057"/>
            <a:ext cx="2993693" cy="957790"/>
          </a:xfrm>
          <a:prstGeom prst="rect">
            <a:avLst/>
          </a:prstGeom>
          <a:solidFill>
            <a:schemeClr val="accent4">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TextBox 19">
            <a:extLst>
              <a:ext uri="{FF2B5EF4-FFF2-40B4-BE49-F238E27FC236}">
                <a16:creationId xmlns:a16="http://schemas.microsoft.com/office/drawing/2014/main" id="{9D59DEB7-D4AC-D54F-8C52-823DB1EF81B1}"/>
              </a:ext>
            </a:extLst>
          </p:cNvPr>
          <p:cNvSpPr txBox="1"/>
          <p:nvPr/>
        </p:nvSpPr>
        <p:spPr>
          <a:xfrm>
            <a:off x="9075218" y="4174103"/>
            <a:ext cx="2811757" cy="441887"/>
          </a:xfrm>
          <a:prstGeom prst="rect">
            <a:avLst/>
          </a:prstGeom>
          <a:noFill/>
        </p:spPr>
        <p:txBody>
          <a:bodyPr wrap="square" lIns="0" tIns="0" rIns="0" bIns="0" rtlCol="0">
            <a:noAutofit/>
          </a:bodyPr>
          <a:lstStyle/>
          <a:p>
            <a:pPr>
              <a:lnSpc>
                <a:spcPct val="90000"/>
              </a:lnSpc>
            </a:pPr>
            <a:r>
              <a:rPr lang="en-GB" sz="1200" dirty="0"/>
              <a:t>In Italy and Spain, loss in revenue is</a:t>
            </a:r>
          </a:p>
          <a:p>
            <a:pPr>
              <a:lnSpc>
                <a:spcPct val="90000"/>
              </a:lnSpc>
            </a:pPr>
            <a:r>
              <a:rPr lang="en-GB" sz="1200" dirty="0"/>
              <a:t>the most pressing concern.</a:t>
            </a:r>
          </a:p>
        </p:txBody>
      </p:sp>
      <p:sp>
        <p:nvSpPr>
          <p:cNvPr id="21" name="TextBox 20">
            <a:extLst>
              <a:ext uri="{FF2B5EF4-FFF2-40B4-BE49-F238E27FC236}">
                <a16:creationId xmlns:a16="http://schemas.microsoft.com/office/drawing/2014/main" id="{838FD1C9-A9BB-8842-977A-0E673CE5401A}"/>
              </a:ext>
            </a:extLst>
          </p:cNvPr>
          <p:cNvSpPr txBox="1"/>
          <p:nvPr/>
        </p:nvSpPr>
        <p:spPr>
          <a:xfrm>
            <a:off x="9075217" y="5438125"/>
            <a:ext cx="2847357" cy="441887"/>
          </a:xfrm>
          <a:prstGeom prst="rect">
            <a:avLst/>
          </a:prstGeom>
          <a:noFill/>
        </p:spPr>
        <p:txBody>
          <a:bodyPr wrap="square" lIns="0" tIns="0" rIns="0" bIns="0" rtlCol="0">
            <a:noAutofit/>
          </a:bodyPr>
          <a:lstStyle/>
          <a:p>
            <a:pPr>
              <a:lnSpc>
                <a:spcPct val="90000"/>
              </a:lnSpc>
            </a:pPr>
            <a:r>
              <a:rPr lang="en-GB" sz="1200" dirty="0"/>
              <a:t>Significant downtime is top of mind</a:t>
            </a:r>
          </a:p>
          <a:p>
            <a:pPr>
              <a:lnSpc>
                <a:spcPct val="90000"/>
              </a:lnSpc>
            </a:pPr>
            <a:r>
              <a:rPr lang="en-GB" sz="1200" dirty="0"/>
              <a:t>for those in Germany and Australia.</a:t>
            </a:r>
          </a:p>
        </p:txBody>
      </p:sp>
      <p:pic>
        <p:nvPicPr>
          <p:cNvPr id="22" name="Picture 21">
            <a:extLst>
              <a:ext uri="{FF2B5EF4-FFF2-40B4-BE49-F238E27FC236}">
                <a16:creationId xmlns:a16="http://schemas.microsoft.com/office/drawing/2014/main" id="{168EA8D6-C607-1D4B-B865-5A28A26ADB69}"/>
              </a:ext>
            </a:extLst>
          </p:cNvPr>
          <p:cNvPicPr>
            <a:picLocks noChangeAspect="1"/>
          </p:cNvPicPr>
          <p:nvPr/>
        </p:nvPicPr>
        <p:blipFill>
          <a:blip r:embed="rId5"/>
          <a:stretch>
            <a:fillRect/>
          </a:stretch>
        </p:blipFill>
        <p:spPr>
          <a:xfrm>
            <a:off x="9029081" y="3606305"/>
            <a:ext cx="816827" cy="364965"/>
          </a:xfrm>
          <a:prstGeom prst="rect">
            <a:avLst/>
          </a:prstGeom>
        </p:spPr>
      </p:pic>
      <p:pic>
        <p:nvPicPr>
          <p:cNvPr id="24" name="Picture 23">
            <a:extLst>
              <a:ext uri="{FF2B5EF4-FFF2-40B4-BE49-F238E27FC236}">
                <a16:creationId xmlns:a16="http://schemas.microsoft.com/office/drawing/2014/main" id="{D40C8168-AADB-7C4A-909B-2E24A371C40F}"/>
              </a:ext>
            </a:extLst>
          </p:cNvPr>
          <p:cNvPicPr>
            <a:picLocks noChangeAspect="1"/>
          </p:cNvPicPr>
          <p:nvPr/>
        </p:nvPicPr>
        <p:blipFill>
          <a:blip r:embed="rId6"/>
          <a:stretch>
            <a:fillRect/>
          </a:stretch>
        </p:blipFill>
        <p:spPr>
          <a:xfrm>
            <a:off x="9018274" y="4900360"/>
            <a:ext cx="781975" cy="349393"/>
          </a:xfrm>
          <a:prstGeom prst="rect">
            <a:avLst/>
          </a:prstGeom>
        </p:spPr>
      </p:pic>
      <p:pic>
        <p:nvPicPr>
          <p:cNvPr id="27" name="Picture 26">
            <a:extLst>
              <a:ext uri="{FF2B5EF4-FFF2-40B4-BE49-F238E27FC236}">
                <a16:creationId xmlns:a16="http://schemas.microsoft.com/office/drawing/2014/main" id="{0F142484-FBE9-6A49-A4CA-016ECF4B5F9C}"/>
              </a:ext>
            </a:extLst>
          </p:cNvPr>
          <p:cNvPicPr>
            <a:picLocks noChangeAspect="1"/>
          </p:cNvPicPr>
          <p:nvPr/>
        </p:nvPicPr>
        <p:blipFill>
          <a:blip r:embed="rId7"/>
          <a:stretch>
            <a:fillRect/>
          </a:stretch>
        </p:blipFill>
        <p:spPr>
          <a:xfrm>
            <a:off x="5887962" y="1670847"/>
            <a:ext cx="351118" cy="351118"/>
          </a:xfrm>
          <a:prstGeom prst="rect">
            <a:avLst/>
          </a:prstGeom>
        </p:spPr>
      </p:pic>
    </p:spTree>
    <p:extLst>
      <p:ext uri="{BB962C8B-B14F-4D97-AF65-F5344CB8AC3E}">
        <p14:creationId xmlns:p14="http://schemas.microsoft.com/office/powerpoint/2010/main" val="22305709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9303-4A60-2D6C-1C67-86FBE744DC2C}"/>
              </a:ext>
            </a:extLst>
          </p:cNvPr>
          <p:cNvSpPr>
            <a:spLocks noGrp="1"/>
          </p:cNvSpPr>
          <p:nvPr>
            <p:ph type="ctrTitle"/>
          </p:nvPr>
        </p:nvSpPr>
        <p:spPr>
          <a:xfrm>
            <a:off x="358718" y="2336700"/>
            <a:ext cx="7949343" cy="4060825"/>
          </a:xfrm>
        </p:spPr>
        <p:txBody>
          <a:bodyPr/>
          <a:lstStyle/>
          <a:p>
            <a:r>
              <a:rPr lang="en-US" sz="5400" b="0" dirty="0">
                <a:solidFill>
                  <a:srgbClr val="FFFFFF"/>
                </a:solidFill>
                <a:latin typeface="Arial" panose="020B0604020202020204"/>
              </a:rPr>
              <a:t>People as the </a:t>
            </a:r>
            <a:br>
              <a:rPr lang="en-US" sz="5400" dirty="0">
                <a:solidFill>
                  <a:srgbClr val="FFFFFF"/>
                </a:solidFill>
                <a:latin typeface="Arial" panose="020B0604020202020204"/>
              </a:rPr>
            </a:br>
            <a:r>
              <a:rPr lang="en-US" sz="6000" dirty="0">
                <a:solidFill>
                  <a:srgbClr val="FFFFFF"/>
                </a:solidFill>
                <a:latin typeface="Arial" panose="020B0604020202020204"/>
              </a:rPr>
              <a:t>New Perimeter</a:t>
            </a:r>
            <a:br>
              <a:rPr lang="en-US" sz="5400" dirty="0">
                <a:solidFill>
                  <a:srgbClr val="FFFFFF"/>
                </a:solidFill>
                <a:latin typeface="Arial" panose="020B0604020202020204"/>
              </a:rPr>
            </a:br>
            <a:endParaRPr lang="en-US" dirty="0"/>
          </a:p>
        </p:txBody>
      </p:sp>
    </p:spTree>
    <p:extLst>
      <p:ext uri="{BB962C8B-B14F-4D97-AF65-F5344CB8AC3E}">
        <p14:creationId xmlns:p14="http://schemas.microsoft.com/office/powerpoint/2010/main" val="345094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Proofpoint 16x9">
  <a:themeElements>
    <a:clrScheme name="Custom 30">
      <a:dk1>
        <a:srgbClr val="000000"/>
      </a:dk1>
      <a:lt1>
        <a:srgbClr val="FFFFFF"/>
      </a:lt1>
      <a:dk2>
        <a:srgbClr val="5F6369"/>
      </a:dk2>
      <a:lt2>
        <a:srgbClr val="C7C9C8"/>
      </a:lt2>
      <a:accent1>
        <a:srgbClr val="009ADA"/>
      </a:accent1>
      <a:accent2>
        <a:srgbClr val="743C97"/>
      </a:accent2>
      <a:accent3>
        <a:srgbClr val="00AE9A"/>
      </a:accent3>
      <a:accent4>
        <a:srgbClr val="01579B"/>
      </a:accent4>
      <a:accent5>
        <a:srgbClr val="BB3E96"/>
      </a:accent5>
      <a:accent6>
        <a:srgbClr val="F68D2C"/>
      </a:accent6>
      <a:hlink>
        <a:srgbClr val="1EB9FF"/>
      </a:hlink>
      <a:folHlink>
        <a:srgbClr val="1EB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lnSpc>
            <a:spcPct val="90000"/>
          </a:lnSpc>
          <a:defRPr dirty="0"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extLst>
    <a:ext uri="{05A4C25C-085E-4340-85A3-A5531E510DB2}">
      <thm15:themeFamily xmlns:thm15="http://schemas.microsoft.com/office/thememl/2012/main" name="HP_PPT_Standard_16x9_EN.potx [Read-Only]" id="{8022003B-0323-44DB-A0CA-C5EA3D32C291}" vid="{18C28873-3FA6-468A-9189-148E6CC669FF}"/>
    </a:ext>
  </a:extLst>
</a:theme>
</file>

<file path=ppt/theme/theme2.xml><?xml version="1.0" encoding="utf-8"?>
<a:theme xmlns:a="http://schemas.openxmlformats.org/drawingml/2006/main" name="Office Theme">
  <a:themeElements>
    <a:clrScheme name="HP">
      <a:dk1>
        <a:srgbClr val="000000"/>
      </a:dk1>
      <a:lt1>
        <a:srgbClr val="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20271</TotalTime>
  <Words>2582</Words>
  <Application>Microsoft Macintosh PowerPoint</Application>
  <PresentationFormat>Custom</PresentationFormat>
  <Paragraphs>272</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Narrow</vt:lpstr>
      <vt:lpstr>HP Simplified</vt:lpstr>
      <vt:lpstr>2_Proofpoint 16x9</vt:lpstr>
      <vt:lpstr>Cybersecurity: The 2022 Board Perspective</vt:lpstr>
      <vt:lpstr>PowerPoint Presentation</vt:lpstr>
      <vt:lpstr>Cybersecurity:  The 2022 Board Perspective</vt:lpstr>
      <vt:lpstr>A boards-eye view of the threat landscape </vt:lpstr>
      <vt:lpstr> A boards-eye view of cyber risk </vt:lpstr>
      <vt:lpstr>Understanding threat actors</vt:lpstr>
      <vt:lpstr>Assessing cyber preparedness</vt:lpstr>
      <vt:lpstr>Counting the consequences</vt:lpstr>
      <vt:lpstr>People as the  New Perimeter </vt:lpstr>
      <vt:lpstr>People as the new perimeter</vt:lpstr>
      <vt:lpstr>Human factor: perception vs. reality gap</vt:lpstr>
      <vt:lpstr>Cybersecurity posture and the boardroom </vt:lpstr>
      <vt:lpstr>Cybersecurity posture and the board:  The good and the bad</vt:lpstr>
      <vt:lpstr>Keeping cybersecurity on the agenda</vt:lpstr>
      <vt:lpstr>Examining the CISO’s relationship with the boardroom </vt:lpstr>
      <vt:lpstr>The relationship between boards and CISOs has room for improvement</vt:lpstr>
      <vt:lpstr>Board expectations from CISOs</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Corporate Communications QBR</dc:title>
  <dc:creator>Yeh, Daniel</dc:creator>
  <cp:lastModifiedBy>Mindy Semling</cp:lastModifiedBy>
  <cp:revision>104</cp:revision>
  <dcterms:created xsi:type="dcterms:W3CDTF">2016-05-10T16:10:49Z</dcterms:created>
  <dcterms:modified xsi:type="dcterms:W3CDTF">2022-10-31T20:58:02Z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1755665</vt:lpwstr>
  </property>
  <property fmtid="{D5CDD505-2E9C-101B-9397-08002B2CF9AE}" pid="3" name="NXPowerLiteSettings">
    <vt:lpwstr>B74006B004C800</vt:lpwstr>
  </property>
  <property fmtid="{D5CDD505-2E9C-101B-9397-08002B2CF9AE}" pid="4" name="NXPowerLiteVersion">
    <vt:lpwstr>D6.2.10</vt:lpwstr>
  </property>
</Properties>
</file>